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3" r:id="rId2"/>
    <p:sldId id="304" r:id="rId3"/>
    <p:sldId id="305" r:id="rId4"/>
    <p:sldId id="309" r:id="rId5"/>
    <p:sldId id="310" r:id="rId6"/>
    <p:sldId id="311" r:id="rId7"/>
    <p:sldId id="328" r:id="rId8"/>
    <p:sldId id="329" r:id="rId9"/>
    <p:sldId id="314" r:id="rId10"/>
    <p:sldId id="315" r:id="rId11"/>
    <p:sldId id="320" r:id="rId12"/>
    <p:sldId id="321" r:id="rId13"/>
    <p:sldId id="325" r:id="rId14"/>
    <p:sldId id="322" r:id="rId15"/>
    <p:sldId id="324" r:id="rId16"/>
    <p:sldId id="300" r:id="rId17"/>
    <p:sldId id="318" r:id="rId18"/>
    <p:sldId id="327" r:id="rId19"/>
    <p:sldId id="313" r:id="rId20"/>
    <p:sldId id="303"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 Curatilo" initials="PC" lastIdx="11" clrIdx="0">
    <p:extLst>
      <p:ext uri="{19B8F6BF-5375-455C-9EA6-DF929625EA0E}">
        <p15:presenceInfo xmlns:p15="http://schemas.microsoft.com/office/powerpoint/2012/main" userId="bc97b998ab48e41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6A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5" autoAdjust="0"/>
    <p:restoredTop sz="95910" autoAdjust="0"/>
  </p:normalViewPr>
  <p:slideViewPr>
    <p:cSldViewPr snapToGrid="0">
      <p:cViewPr>
        <p:scale>
          <a:sx n="93" d="100"/>
          <a:sy n="93" d="100"/>
        </p:scale>
        <p:origin x="72" y="174"/>
      </p:cViewPr>
      <p:guideLst/>
    </p:cSldViewPr>
  </p:slideViewPr>
  <p:outlineViewPr>
    <p:cViewPr>
      <p:scale>
        <a:sx n="33" d="100"/>
        <a:sy n="33" d="100"/>
      </p:scale>
      <p:origin x="0" y="-10305"/>
    </p:cViewPr>
  </p:outlineViewPr>
  <p:notesTextViewPr>
    <p:cViewPr>
      <p:scale>
        <a:sx n="1" d="1"/>
        <a:sy n="1" d="1"/>
      </p:scale>
      <p:origin x="0" y="0"/>
    </p:cViewPr>
  </p:notesTextViewPr>
  <p:sorterViewPr>
    <p:cViewPr>
      <p:scale>
        <a:sx n="100" d="100"/>
        <a:sy n="100" d="100"/>
      </p:scale>
      <p:origin x="0" y="-115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0-03T08:12:10.654" idx="1">
    <p:pos x="10" y="10"/>
    <p:text>It would be great to have one of our CEOs provide a quote or find one on-line.</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1-07T04:36:01.849" idx="11">
    <p:pos x="10" y="10"/>
    <p:text>I am undecided about which of the next two pages we should use.  We need to select one and delete the other. Or, we need to find a better way to explain where in the capital stack we play!!!</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04-17T08:35:28.459" idx="6">
    <p:pos x="10" y="10"/>
    <p:text>Need to confirm the $450MM invested, especially given the $116MM invested in 2017.</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10-03T08:18:45.829" idx="2">
    <p:pos x="10" y="10"/>
    <p:text>Need to update chart</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8-08-30T20:10:50.065" idx="9">
    <p:pos x="3418" y="3482"/>
    <p:text>Need assistance</p:text>
    <p:extLst>
      <p:ext uri="{C676402C-5697-4E1C-873F-D02D1690AC5C}">
        <p15:threadingInfo xmlns:p15="http://schemas.microsoft.com/office/powerpoint/2012/main" timeZoneBias="240"/>
      </p:ext>
    </p:extLst>
  </p:cm>
  <p:cm authorId="1" dt="2018-11-01T11:50:59.233" idx="10">
    <p:pos x="3418" y="3578"/>
    <p:text>This could also be cut down in some way.</p:text>
    <p:extLst>
      <p:ext uri="{C676402C-5697-4E1C-873F-D02D1690AC5C}">
        <p15:threadingInfo xmlns:p15="http://schemas.microsoft.com/office/powerpoint/2012/main" timeZoneBias="240">
          <p15:parentCm authorId="1" idx="9"/>
        </p15:threadingInfo>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8-04-17T08:34:39.209" idx="5">
    <p:pos x="10" y="10"/>
    <p:text>There should be a better way to graphically represent this slide</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962E0B39-9DFE-44CB-ABC6-437AC23EC933}" type="datetimeFigureOut">
              <a:rPr lang="en-US" smtClean="0"/>
              <a:t>11/12/2018</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97BFC796-47C7-4F6B-95CE-9CA57ABD6FE3}" type="slidenum">
              <a:rPr lang="en-US" smtClean="0"/>
              <a:t>‹#›</a:t>
            </a:fld>
            <a:endParaRPr lang="en-US" dirty="0"/>
          </a:p>
        </p:txBody>
      </p:sp>
    </p:spTree>
    <p:extLst>
      <p:ext uri="{BB962C8B-B14F-4D97-AF65-F5344CB8AC3E}">
        <p14:creationId xmlns:p14="http://schemas.microsoft.com/office/powerpoint/2010/main" val="913642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Times" panose="02020603050405020304" pitchFamily="18" charset="0"/>
                <a:cs typeface="Times" panose="02020603050405020304" pitchFamily="18" charset="0"/>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Times" panose="02020603050405020304" pitchFamily="18" charset="0"/>
                <a:cs typeface="Times"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4E422D27-D5CF-4E03-937D-40E7024FADDD}" type="datetime1">
              <a:rPr lang="en-US" smtClean="0"/>
              <a:t>11/12/2018</a:t>
            </a:fld>
            <a:endParaRPr lang="en-US" dirty="0"/>
          </a:p>
        </p:txBody>
      </p:sp>
      <p:sp>
        <p:nvSpPr>
          <p:cNvPr id="5" name="Footer Placeholder 4"/>
          <p:cNvSpPr>
            <a:spLocks noGrp="1"/>
          </p:cNvSpPr>
          <p:nvPr>
            <p:ph type="ftr" sz="quarter" idx="11"/>
          </p:nvPr>
        </p:nvSpPr>
        <p:spPr/>
        <p:txBody>
          <a:bodyPr/>
          <a:lstStyle/>
          <a:p>
            <a:r>
              <a:rPr lang="en-US" dirty="0"/>
              <a:t>Biz Dev Outbound Phone Calling Training</a:t>
            </a:r>
          </a:p>
        </p:txBody>
      </p:sp>
      <p:sp>
        <p:nvSpPr>
          <p:cNvPr id="6" name="Slide Number Placeholder 5"/>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3081122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477F26-2E46-443A-A6E0-10203E607E27}" type="datetime1">
              <a:rPr lang="en-US" smtClean="0"/>
              <a:t>11/12/2018</a:t>
            </a:fld>
            <a:endParaRPr lang="en-US" dirty="0"/>
          </a:p>
        </p:txBody>
      </p:sp>
      <p:sp>
        <p:nvSpPr>
          <p:cNvPr id="5" name="Footer Placeholder 4"/>
          <p:cNvSpPr>
            <a:spLocks noGrp="1"/>
          </p:cNvSpPr>
          <p:nvPr>
            <p:ph type="ftr" sz="quarter" idx="11"/>
          </p:nvPr>
        </p:nvSpPr>
        <p:spPr/>
        <p:txBody>
          <a:bodyPr/>
          <a:lstStyle/>
          <a:p>
            <a:r>
              <a:rPr lang="en-US" dirty="0"/>
              <a:t>Biz Dev Outbound Phone Calling Training</a:t>
            </a:r>
          </a:p>
        </p:txBody>
      </p:sp>
      <p:sp>
        <p:nvSpPr>
          <p:cNvPr id="6" name="Slide Number Placeholder 5"/>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4240014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57B25D0-2070-4CFE-A133-0FA8027ECB09}" type="datetime1">
              <a:rPr lang="en-US" smtClean="0"/>
              <a:t>11/12/2018</a:t>
            </a:fld>
            <a:endParaRPr lang="en-US" dirty="0"/>
          </a:p>
        </p:txBody>
      </p:sp>
      <p:sp>
        <p:nvSpPr>
          <p:cNvPr id="5" name="Footer Placeholder 4"/>
          <p:cNvSpPr>
            <a:spLocks noGrp="1"/>
          </p:cNvSpPr>
          <p:nvPr>
            <p:ph type="ftr" sz="quarter" idx="11"/>
          </p:nvPr>
        </p:nvSpPr>
        <p:spPr/>
        <p:txBody>
          <a:bodyPr/>
          <a:lstStyle/>
          <a:p>
            <a:r>
              <a:rPr lang="en-US" dirty="0"/>
              <a:t>Biz Dev Outbound Phone Calling Training</a:t>
            </a:r>
          </a:p>
        </p:txBody>
      </p:sp>
      <p:sp>
        <p:nvSpPr>
          <p:cNvPr id="6" name="Slide Number Placeholder 5"/>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1675897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0070C0"/>
                </a:solidFill>
                <a:latin typeface="Times" panose="02020603050405020304" pitchFamily="18" charset="0"/>
                <a:cs typeface="Times" panose="0202060305040502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Times" panose="02020603050405020304" pitchFamily="18" charset="0"/>
                <a:cs typeface="Times" panose="02020603050405020304" pitchFamily="18" charset="0"/>
              </a:defRPr>
            </a:lvl1pPr>
            <a:lvl2pPr>
              <a:defRPr>
                <a:latin typeface="Times" panose="02020603050405020304" pitchFamily="18" charset="0"/>
                <a:cs typeface="Times" panose="02020603050405020304" pitchFamily="18" charset="0"/>
              </a:defRPr>
            </a:lvl2pPr>
            <a:lvl3pPr>
              <a:defRPr>
                <a:latin typeface="Times" panose="02020603050405020304" pitchFamily="18" charset="0"/>
                <a:cs typeface="Times" panose="02020603050405020304" pitchFamily="18" charset="0"/>
              </a:defRPr>
            </a:lvl3pPr>
            <a:lvl4pPr>
              <a:defRPr>
                <a:latin typeface="Times" panose="02020603050405020304" pitchFamily="18" charset="0"/>
                <a:cs typeface="Times" panose="02020603050405020304" pitchFamily="18" charset="0"/>
              </a:defRPr>
            </a:lvl4pPr>
            <a:lvl5pPr>
              <a:defRPr>
                <a:latin typeface="Times" panose="02020603050405020304" pitchFamily="18" charset="0"/>
                <a:cs typeface="Times"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B0EC1AF-1CA4-4E67-828F-E5127259040C}" type="datetime1">
              <a:rPr lang="en-US" smtClean="0"/>
              <a:t>11/12/2018</a:t>
            </a:fld>
            <a:endParaRPr lang="en-US" dirty="0"/>
          </a:p>
        </p:txBody>
      </p:sp>
      <p:sp>
        <p:nvSpPr>
          <p:cNvPr id="5" name="Footer Placeholder 4"/>
          <p:cNvSpPr>
            <a:spLocks noGrp="1"/>
          </p:cNvSpPr>
          <p:nvPr>
            <p:ph type="ftr" sz="quarter" idx="11"/>
          </p:nvPr>
        </p:nvSpPr>
        <p:spPr/>
        <p:txBody>
          <a:bodyPr/>
          <a:lstStyle/>
          <a:p>
            <a:r>
              <a:rPr lang="en-US" dirty="0"/>
              <a:t>Biz Dev Outbound Phone Calling Training</a:t>
            </a:r>
          </a:p>
        </p:txBody>
      </p:sp>
      <p:sp>
        <p:nvSpPr>
          <p:cNvPr id="6" name="Slide Number Placeholder 5"/>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3126607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atin typeface="Times" panose="02020603050405020304" pitchFamily="18" charset="0"/>
                <a:cs typeface="Times" panose="02020603050405020304" pitchFamily="18" charset="0"/>
              </a:defRPr>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1779CF-9768-4893-A714-F180FB5EFAFD}" type="datetime1">
              <a:rPr lang="en-US" smtClean="0"/>
              <a:t>11/12/2018</a:t>
            </a:fld>
            <a:endParaRPr lang="en-US" dirty="0"/>
          </a:p>
        </p:txBody>
      </p:sp>
      <p:sp>
        <p:nvSpPr>
          <p:cNvPr id="5" name="Footer Placeholder 4"/>
          <p:cNvSpPr>
            <a:spLocks noGrp="1"/>
          </p:cNvSpPr>
          <p:nvPr>
            <p:ph type="ftr" sz="quarter" idx="11"/>
          </p:nvPr>
        </p:nvSpPr>
        <p:spPr/>
        <p:txBody>
          <a:bodyPr/>
          <a:lstStyle/>
          <a:p>
            <a:r>
              <a:rPr lang="en-US" dirty="0"/>
              <a:t>Biz Dev Outbound Phone Calling Training</a:t>
            </a:r>
          </a:p>
        </p:txBody>
      </p:sp>
      <p:sp>
        <p:nvSpPr>
          <p:cNvPr id="6" name="Slide Number Placeholder 5"/>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3929032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E6AB1"/>
                </a:solidFill>
                <a:latin typeface="Times" panose="02020603050405020304" pitchFamily="18" charset="0"/>
                <a:cs typeface="Times" panose="02020603050405020304" pitchFamily="18" charset="0"/>
              </a:defRPr>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defRPr>
                <a:latin typeface="Times" panose="02020603050405020304" pitchFamily="18" charset="0"/>
                <a:cs typeface="Times" panose="02020603050405020304" pitchFamily="18" charset="0"/>
              </a:defRPr>
            </a:lvl1pPr>
            <a:lvl2pPr>
              <a:defRPr>
                <a:latin typeface="Times" panose="02020603050405020304" pitchFamily="18" charset="0"/>
                <a:cs typeface="Times" panose="02020603050405020304" pitchFamily="18" charset="0"/>
              </a:defRPr>
            </a:lvl2pPr>
            <a:lvl3pPr>
              <a:defRPr>
                <a:latin typeface="Times" panose="02020603050405020304" pitchFamily="18" charset="0"/>
                <a:cs typeface="Times" panose="02020603050405020304" pitchFamily="18" charset="0"/>
              </a:defRPr>
            </a:lvl3pPr>
            <a:lvl4pPr>
              <a:defRPr>
                <a:latin typeface="Times" panose="02020603050405020304" pitchFamily="18" charset="0"/>
                <a:cs typeface="Times" panose="02020603050405020304" pitchFamily="18" charset="0"/>
              </a:defRPr>
            </a:lvl4pPr>
            <a:lvl5pPr>
              <a:defRPr>
                <a:latin typeface="Times" panose="02020603050405020304" pitchFamily="18" charset="0"/>
                <a:cs typeface="Times"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1pPr>
              <a:defRPr>
                <a:latin typeface="Times" panose="02020603050405020304" pitchFamily="18" charset="0"/>
                <a:cs typeface="Times" panose="02020603050405020304" pitchFamily="18" charset="0"/>
              </a:defRPr>
            </a:lvl1pPr>
            <a:lvl2pPr>
              <a:defRPr>
                <a:latin typeface="Times" panose="02020603050405020304" pitchFamily="18" charset="0"/>
                <a:cs typeface="Times" panose="02020603050405020304" pitchFamily="18" charset="0"/>
              </a:defRPr>
            </a:lvl2pPr>
            <a:lvl3pPr>
              <a:defRPr>
                <a:latin typeface="Times" panose="02020603050405020304" pitchFamily="18" charset="0"/>
                <a:cs typeface="Times" panose="02020603050405020304" pitchFamily="18" charset="0"/>
              </a:defRPr>
            </a:lvl3pPr>
            <a:lvl4pPr>
              <a:defRPr>
                <a:latin typeface="Times" panose="02020603050405020304" pitchFamily="18" charset="0"/>
                <a:cs typeface="Times" panose="02020603050405020304" pitchFamily="18" charset="0"/>
              </a:defRPr>
            </a:lvl4pPr>
            <a:lvl5pPr>
              <a:defRPr>
                <a:latin typeface="Times" panose="02020603050405020304" pitchFamily="18" charset="0"/>
                <a:cs typeface="Times"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lvl1pPr>
              <a:defRPr>
                <a:solidFill>
                  <a:srgbClr val="2E6AB1"/>
                </a:solidFill>
              </a:defRPr>
            </a:lvl1pPr>
          </a:lstStyle>
          <a:p>
            <a:fld id="{00575995-29C7-4BFB-BB45-E2CDB72BDFC1}" type="datetime1">
              <a:rPr lang="en-US" smtClean="0"/>
              <a:t>11/12/2018</a:t>
            </a:fld>
            <a:endParaRPr lang="en-US" dirty="0"/>
          </a:p>
        </p:txBody>
      </p:sp>
      <p:sp>
        <p:nvSpPr>
          <p:cNvPr id="6" name="Footer Placeholder 5"/>
          <p:cNvSpPr>
            <a:spLocks noGrp="1"/>
          </p:cNvSpPr>
          <p:nvPr>
            <p:ph type="ftr" sz="quarter" idx="11"/>
          </p:nvPr>
        </p:nvSpPr>
        <p:spPr/>
        <p:txBody>
          <a:bodyPr/>
          <a:lstStyle>
            <a:lvl1pPr>
              <a:defRPr>
                <a:solidFill>
                  <a:srgbClr val="2E6AB1"/>
                </a:solidFill>
              </a:defRPr>
            </a:lvl1pPr>
          </a:lstStyle>
          <a:p>
            <a:r>
              <a:rPr lang="en-US" dirty="0"/>
              <a:t>Biz Dev Outbound Phone Calling Training</a:t>
            </a:r>
          </a:p>
        </p:txBody>
      </p:sp>
      <p:sp>
        <p:nvSpPr>
          <p:cNvPr id="7" name="Slide Number Placeholder 6"/>
          <p:cNvSpPr>
            <a:spLocks noGrp="1"/>
          </p:cNvSpPr>
          <p:nvPr>
            <p:ph type="sldNum" sz="quarter" idx="12"/>
          </p:nvPr>
        </p:nvSpPr>
        <p:spPr/>
        <p:txBody>
          <a:bodyPr/>
          <a:lstStyle>
            <a:lvl1pPr>
              <a:defRPr>
                <a:solidFill>
                  <a:srgbClr val="2E6AB1"/>
                </a:solidFill>
              </a:defRPr>
            </a:lvl1pPr>
          </a:lstStyle>
          <a:p>
            <a:fld id="{9A24B03B-A3B0-42C9-8ADA-D92F7BCF5872}" type="slidenum">
              <a:rPr lang="en-US" smtClean="0"/>
              <a:pPr/>
              <a:t>‹#›</a:t>
            </a:fld>
            <a:endParaRPr lang="en-US" dirty="0"/>
          </a:p>
        </p:txBody>
      </p:sp>
      <p:cxnSp>
        <p:nvCxnSpPr>
          <p:cNvPr id="9" name="Straight Connector 8"/>
          <p:cNvCxnSpPr/>
          <p:nvPr userDrawn="1"/>
        </p:nvCxnSpPr>
        <p:spPr>
          <a:xfrm>
            <a:off x="838200" y="1742440"/>
            <a:ext cx="105156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818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3BA9A0-22E9-4005-B486-D7D504801C59}" type="datetime1">
              <a:rPr lang="en-US" smtClean="0"/>
              <a:t>11/12/2018</a:t>
            </a:fld>
            <a:endParaRPr lang="en-US" dirty="0"/>
          </a:p>
        </p:txBody>
      </p:sp>
      <p:sp>
        <p:nvSpPr>
          <p:cNvPr id="8" name="Footer Placeholder 7"/>
          <p:cNvSpPr>
            <a:spLocks noGrp="1"/>
          </p:cNvSpPr>
          <p:nvPr>
            <p:ph type="ftr" sz="quarter" idx="11"/>
          </p:nvPr>
        </p:nvSpPr>
        <p:spPr/>
        <p:txBody>
          <a:bodyPr/>
          <a:lstStyle/>
          <a:p>
            <a:r>
              <a:rPr lang="en-US" dirty="0"/>
              <a:t>Biz Dev Outbound Phone Calling Training</a:t>
            </a:r>
          </a:p>
        </p:txBody>
      </p:sp>
      <p:sp>
        <p:nvSpPr>
          <p:cNvPr id="9" name="Slide Number Placeholder 8"/>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3766456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0DA6C-6316-4B7C-9F1A-3B150CDC4EE2}" type="datetime1">
              <a:rPr lang="en-US" smtClean="0"/>
              <a:t>11/12/2018</a:t>
            </a:fld>
            <a:endParaRPr lang="en-US" dirty="0"/>
          </a:p>
        </p:txBody>
      </p:sp>
      <p:sp>
        <p:nvSpPr>
          <p:cNvPr id="4" name="Footer Placeholder 3"/>
          <p:cNvSpPr>
            <a:spLocks noGrp="1"/>
          </p:cNvSpPr>
          <p:nvPr>
            <p:ph type="ftr" sz="quarter" idx="11"/>
          </p:nvPr>
        </p:nvSpPr>
        <p:spPr/>
        <p:txBody>
          <a:bodyPr/>
          <a:lstStyle/>
          <a:p>
            <a:r>
              <a:rPr lang="en-US" dirty="0"/>
              <a:t>Biz Dev Outbound Phone Calling Training</a:t>
            </a:r>
          </a:p>
        </p:txBody>
      </p:sp>
      <p:sp>
        <p:nvSpPr>
          <p:cNvPr id="5" name="Slide Number Placeholder 4"/>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4227819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767735-4D9E-412E-B48A-188DF36DFA4E}" type="datetime1">
              <a:rPr lang="en-US" smtClean="0"/>
              <a:t>11/12/2018</a:t>
            </a:fld>
            <a:endParaRPr lang="en-US" dirty="0"/>
          </a:p>
        </p:txBody>
      </p:sp>
      <p:sp>
        <p:nvSpPr>
          <p:cNvPr id="3" name="Footer Placeholder 2"/>
          <p:cNvSpPr>
            <a:spLocks noGrp="1"/>
          </p:cNvSpPr>
          <p:nvPr>
            <p:ph type="ftr" sz="quarter" idx="11"/>
          </p:nvPr>
        </p:nvSpPr>
        <p:spPr/>
        <p:txBody>
          <a:bodyPr/>
          <a:lstStyle/>
          <a:p>
            <a:r>
              <a:rPr lang="en-US" dirty="0"/>
              <a:t>Biz Dev Outbound Phone Calling Training</a:t>
            </a:r>
          </a:p>
        </p:txBody>
      </p:sp>
      <p:sp>
        <p:nvSpPr>
          <p:cNvPr id="4" name="Slide Number Placeholder 3"/>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4262555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480CA7F-CFC3-48C4-B927-136BFF0897F7}" type="datetime1">
              <a:rPr lang="en-US" smtClean="0"/>
              <a:t>11/12/2018</a:t>
            </a:fld>
            <a:endParaRPr lang="en-US" dirty="0"/>
          </a:p>
        </p:txBody>
      </p:sp>
      <p:sp>
        <p:nvSpPr>
          <p:cNvPr id="6" name="Footer Placeholder 5"/>
          <p:cNvSpPr>
            <a:spLocks noGrp="1"/>
          </p:cNvSpPr>
          <p:nvPr>
            <p:ph type="ftr" sz="quarter" idx="11"/>
          </p:nvPr>
        </p:nvSpPr>
        <p:spPr/>
        <p:txBody>
          <a:bodyPr/>
          <a:lstStyle/>
          <a:p>
            <a:r>
              <a:rPr lang="en-US" dirty="0"/>
              <a:t>Biz Dev Outbound Phone Calling Training</a:t>
            </a:r>
          </a:p>
        </p:txBody>
      </p:sp>
      <p:sp>
        <p:nvSpPr>
          <p:cNvPr id="7" name="Slide Number Placeholder 6"/>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3978550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7EA5A24-8BCE-4E4F-A4F6-D6D4340A1343}" type="datetime1">
              <a:rPr lang="en-US" smtClean="0"/>
              <a:t>11/12/2018</a:t>
            </a:fld>
            <a:endParaRPr lang="en-US" dirty="0"/>
          </a:p>
        </p:txBody>
      </p:sp>
      <p:sp>
        <p:nvSpPr>
          <p:cNvPr id="6" name="Footer Placeholder 5"/>
          <p:cNvSpPr>
            <a:spLocks noGrp="1"/>
          </p:cNvSpPr>
          <p:nvPr>
            <p:ph type="ftr" sz="quarter" idx="11"/>
          </p:nvPr>
        </p:nvSpPr>
        <p:spPr/>
        <p:txBody>
          <a:bodyPr/>
          <a:lstStyle/>
          <a:p>
            <a:r>
              <a:rPr lang="en-US" dirty="0"/>
              <a:t>Biz Dev Outbound Phone Calling Training</a:t>
            </a:r>
          </a:p>
        </p:txBody>
      </p:sp>
      <p:sp>
        <p:nvSpPr>
          <p:cNvPr id="7" name="Slide Number Placeholder 6"/>
          <p:cNvSpPr>
            <a:spLocks noGrp="1"/>
          </p:cNvSpPr>
          <p:nvPr>
            <p:ph type="sldNum" sz="quarter" idx="12"/>
          </p:nvPr>
        </p:nvSpPr>
        <p:spPr/>
        <p:txBody>
          <a:bodyPr/>
          <a:lstStyle/>
          <a:p>
            <a:fld id="{9A24B03B-A3B0-42C9-8ADA-D92F7BCF5872}" type="slidenum">
              <a:rPr lang="en-US" smtClean="0"/>
              <a:t>‹#›</a:t>
            </a:fld>
            <a:endParaRPr lang="en-US" dirty="0"/>
          </a:p>
        </p:txBody>
      </p:sp>
    </p:spTree>
    <p:extLst>
      <p:ext uri="{BB962C8B-B14F-4D97-AF65-F5344CB8AC3E}">
        <p14:creationId xmlns:p14="http://schemas.microsoft.com/office/powerpoint/2010/main" val="577553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1DB00-25B9-4979-932D-35006CB4ECE9}" type="datetime1">
              <a:rPr lang="en-US" smtClean="0"/>
              <a:t>11/12/2018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Biz Dev Outbound Phone Calling Training</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24B03B-A3B0-42C9-8ADA-D92F7BCF5872}" type="slidenum">
              <a:rPr lang="en-US" smtClean="0"/>
              <a:t>‹#›</a:t>
            </a:fld>
            <a:endParaRPr lang="en-US" dirty="0"/>
          </a:p>
        </p:txBody>
      </p:sp>
    </p:spTree>
    <p:extLst>
      <p:ext uri="{BB962C8B-B14F-4D97-AF65-F5344CB8AC3E}">
        <p14:creationId xmlns:p14="http://schemas.microsoft.com/office/powerpoint/2010/main" val="2820548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comments" Target="../comments/comment5.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mailto:pcuratilo@seacoastcapital.co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eacoast-Icon2.png"/>
          <p:cNvPicPr>
            <a:picLocks noChangeAspect="1"/>
          </p:cNvPicPr>
          <p:nvPr/>
        </p:nvPicPr>
        <p:blipFill rotWithShape="1">
          <a:blip r:embed="rId2">
            <a:extLst>
              <a:ext uri="{28A0092B-C50C-407E-A947-70E740481C1C}">
                <a14:useLocalDpi xmlns:a14="http://schemas.microsoft.com/office/drawing/2010/main" val="0"/>
              </a:ext>
            </a:extLst>
          </a:blip>
          <a:srcRect l="31385" t="24275"/>
          <a:stretch/>
        </p:blipFill>
        <p:spPr>
          <a:xfrm>
            <a:off x="-5538" y="-4"/>
            <a:ext cx="3632947" cy="5524501"/>
          </a:xfrm>
          <a:prstGeom prst="rect">
            <a:avLst/>
          </a:prstGeom>
        </p:spPr>
      </p:pic>
      <p:sp>
        <p:nvSpPr>
          <p:cNvPr id="5" name="Rectangle 2"/>
          <p:cNvSpPr txBox="1">
            <a:spLocks noChangeArrowheads="1"/>
          </p:cNvSpPr>
          <p:nvPr/>
        </p:nvSpPr>
        <p:spPr bwMode="auto">
          <a:xfrm>
            <a:off x="2247900" y="6116310"/>
            <a:ext cx="3390900" cy="46355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225425" indent="-225425" algn="l" rtl="0" eaLnBrk="0" fontAlgn="base" hangingPunct="0">
              <a:spcBef>
                <a:spcPct val="20000"/>
              </a:spcBef>
              <a:spcAft>
                <a:spcPct val="0"/>
              </a:spcAft>
              <a:buChar char="•"/>
              <a:defRPr sz="2600">
                <a:solidFill>
                  <a:schemeClr val="tx1"/>
                </a:solidFill>
                <a:latin typeface="+mn-lt"/>
                <a:ea typeface="ＭＳ Ｐゴシック" pitchFamily="127" charset="-128"/>
                <a:cs typeface="ＭＳ Ｐゴシック" pitchFamily="127" charset="-128"/>
              </a:defRPr>
            </a:lvl1pPr>
            <a:lvl2pPr marL="693738" indent="-285750" algn="l" rtl="0" eaLnBrk="0" fontAlgn="base" hangingPunct="0">
              <a:spcBef>
                <a:spcPct val="20000"/>
              </a:spcBef>
              <a:spcAft>
                <a:spcPct val="0"/>
              </a:spcAft>
              <a:buChar char="–"/>
              <a:defRPr sz="2400">
                <a:solidFill>
                  <a:schemeClr val="tx1"/>
                </a:solidFill>
                <a:latin typeface="+mn-lt"/>
                <a:ea typeface="ＭＳ Ｐゴシック" pitchFamily="127" charset="-128"/>
              </a:defRPr>
            </a:lvl2pPr>
            <a:lvl3pPr marL="1036638" indent="-228600" algn="l" rtl="0" eaLnBrk="0" fontAlgn="base" hangingPunct="0">
              <a:spcBef>
                <a:spcPct val="20000"/>
              </a:spcBef>
              <a:spcAft>
                <a:spcPct val="0"/>
              </a:spcAft>
              <a:buSzPct val="40000"/>
              <a:buFont typeface="Wingdings" pitchFamily="2" charset="2"/>
              <a:buChar char="¡"/>
              <a:defRPr sz="2400">
                <a:solidFill>
                  <a:schemeClr val="tx1"/>
                </a:solidFill>
                <a:latin typeface="+mn-lt"/>
                <a:ea typeface="ＭＳ Ｐゴシック" pitchFamily="127" charset="-128"/>
              </a:defRPr>
            </a:lvl3pPr>
            <a:lvl4pPr marL="1379538" indent="-228600" algn="l" rtl="0" eaLnBrk="0" fontAlgn="base" hangingPunct="0">
              <a:spcBef>
                <a:spcPct val="20000"/>
              </a:spcBef>
              <a:spcAft>
                <a:spcPct val="0"/>
              </a:spcAft>
              <a:buSzPct val="80000"/>
              <a:buChar char="–"/>
              <a:defRPr sz="2400">
                <a:solidFill>
                  <a:schemeClr val="tx1"/>
                </a:solidFill>
                <a:latin typeface="+mn-lt"/>
                <a:ea typeface="ＭＳ Ｐゴシック" pitchFamily="127" charset="-128"/>
              </a:defRPr>
            </a:lvl4pPr>
            <a:lvl5pPr marL="1662113" indent="-168275" algn="l" rtl="0" eaLnBrk="0" fontAlgn="base" hangingPunct="0">
              <a:spcBef>
                <a:spcPct val="20000"/>
              </a:spcBef>
              <a:spcAft>
                <a:spcPct val="0"/>
              </a:spcAft>
              <a:buSzPct val="55000"/>
              <a:buChar char="•"/>
              <a:defRPr sz="2400">
                <a:solidFill>
                  <a:schemeClr val="tx1"/>
                </a:solidFill>
                <a:latin typeface="+mn-lt"/>
                <a:ea typeface="ＭＳ Ｐゴシック" pitchFamily="127" charset="-128"/>
              </a:defRPr>
            </a:lvl5pPr>
            <a:lvl6pPr marL="2119313" indent="-168275" algn="l" rtl="0" eaLnBrk="0" fontAlgn="base" hangingPunct="0">
              <a:spcBef>
                <a:spcPct val="20000"/>
              </a:spcBef>
              <a:spcAft>
                <a:spcPct val="0"/>
              </a:spcAft>
              <a:buSzPct val="55000"/>
              <a:buChar char="•"/>
              <a:defRPr sz="2400">
                <a:solidFill>
                  <a:schemeClr val="tx1"/>
                </a:solidFill>
                <a:latin typeface="+mn-lt"/>
              </a:defRPr>
            </a:lvl6pPr>
            <a:lvl7pPr marL="2576513" indent="-168275" algn="l" rtl="0" eaLnBrk="0" fontAlgn="base" hangingPunct="0">
              <a:spcBef>
                <a:spcPct val="20000"/>
              </a:spcBef>
              <a:spcAft>
                <a:spcPct val="0"/>
              </a:spcAft>
              <a:buSzPct val="55000"/>
              <a:buChar char="•"/>
              <a:defRPr sz="2400">
                <a:solidFill>
                  <a:schemeClr val="tx1"/>
                </a:solidFill>
                <a:latin typeface="+mn-lt"/>
              </a:defRPr>
            </a:lvl7pPr>
            <a:lvl8pPr marL="3033713" indent="-168275" algn="l" rtl="0" eaLnBrk="0" fontAlgn="base" hangingPunct="0">
              <a:spcBef>
                <a:spcPct val="20000"/>
              </a:spcBef>
              <a:spcAft>
                <a:spcPct val="0"/>
              </a:spcAft>
              <a:buSzPct val="55000"/>
              <a:buChar char="•"/>
              <a:defRPr sz="2400">
                <a:solidFill>
                  <a:schemeClr val="tx1"/>
                </a:solidFill>
                <a:latin typeface="+mn-lt"/>
              </a:defRPr>
            </a:lvl8pPr>
            <a:lvl9pPr marL="3490913" indent="-168275" algn="l" rtl="0" eaLnBrk="0" fontAlgn="base" hangingPunct="0">
              <a:spcBef>
                <a:spcPct val="20000"/>
              </a:spcBef>
              <a:spcAft>
                <a:spcPct val="0"/>
              </a:spcAft>
              <a:buSzPct val="55000"/>
              <a:buChar char="•"/>
              <a:defRPr sz="2400">
                <a:solidFill>
                  <a:schemeClr val="tx1"/>
                </a:solidFill>
                <a:latin typeface="+mn-lt"/>
              </a:defRPr>
            </a:lvl9pPr>
          </a:lstStyle>
          <a:p>
            <a:pPr>
              <a:spcBef>
                <a:spcPct val="30000"/>
              </a:spcBef>
              <a:buFontTx/>
              <a:buNone/>
              <a:defRPr/>
            </a:pPr>
            <a:endParaRPr lang="en-US" sz="1400" kern="0" dirty="0">
              <a:solidFill>
                <a:srgbClr val="404040"/>
              </a:solidFill>
              <a:latin typeface="Times"/>
              <a:ea typeface="ＭＳ Ｐゴシック" charset="-128"/>
              <a:cs typeface="Times"/>
            </a:endParaRPr>
          </a:p>
          <a:p>
            <a:pPr>
              <a:spcBef>
                <a:spcPct val="30000"/>
              </a:spcBef>
              <a:defRPr/>
            </a:pPr>
            <a:endParaRPr lang="en-US" sz="1400" kern="0" dirty="0">
              <a:solidFill>
                <a:srgbClr val="404040"/>
              </a:solidFill>
              <a:latin typeface="Times"/>
              <a:ea typeface="ＭＳ Ｐゴシック" charset="-128"/>
              <a:cs typeface="Times"/>
            </a:endParaRPr>
          </a:p>
          <a:p>
            <a:pPr>
              <a:spcBef>
                <a:spcPct val="30000"/>
              </a:spcBef>
              <a:buFontTx/>
              <a:buNone/>
              <a:defRPr/>
            </a:pPr>
            <a:endParaRPr lang="en-US" sz="1400" kern="0" dirty="0">
              <a:solidFill>
                <a:srgbClr val="404040"/>
              </a:solidFill>
              <a:latin typeface="Times"/>
              <a:ea typeface="ＭＳ Ｐゴシック" charset="-128"/>
              <a:cs typeface="Times"/>
            </a:endParaRPr>
          </a:p>
          <a:p>
            <a:pPr>
              <a:spcBef>
                <a:spcPct val="45000"/>
              </a:spcBef>
              <a:buFontTx/>
              <a:buNone/>
              <a:defRPr/>
            </a:pPr>
            <a:endParaRPr lang="en-US" sz="1400" kern="0" dirty="0">
              <a:solidFill>
                <a:srgbClr val="404040"/>
              </a:solidFill>
              <a:latin typeface="Times"/>
              <a:ea typeface="ＭＳ Ｐゴシック" charset="-128"/>
              <a:cs typeface="Times"/>
            </a:endParaRPr>
          </a:p>
          <a:p>
            <a:pPr>
              <a:spcBef>
                <a:spcPct val="45000"/>
              </a:spcBef>
              <a:defRPr/>
            </a:pPr>
            <a:endParaRPr lang="en-US" sz="1400" kern="0" dirty="0">
              <a:solidFill>
                <a:srgbClr val="404040"/>
              </a:solidFill>
              <a:latin typeface="Times"/>
              <a:ea typeface="ＭＳ Ｐゴシック" charset="-128"/>
              <a:cs typeface="Times"/>
            </a:endParaRPr>
          </a:p>
        </p:txBody>
      </p:sp>
      <p:sp>
        <p:nvSpPr>
          <p:cNvPr id="8" name="TextBox 7"/>
          <p:cNvSpPr txBox="1"/>
          <p:nvPr/>
        </p:nvSpPr>
        <p:spPr>
          <a:xfrm>
            <a:off x="7322984" y="6129013"/>
            <a:ext cx="2663290" cy="584775"/>
          </a:xfrm>
          <a:prstGeom prst="rect">
            <a:avLst/>
          </a:prstGeom>
          <a:noFill/>
        </p:spPr>
        <p:txBody>
          <a:bodyPr wrap="square" rtlCol="0">
            <a:spAutoFit/>
          </a:bodyPr>
          <a:lstStyle/>
          <a:p>
            <a:pPr algn="r">
              <a:spcBef>
                <a:spcPct val="30000"/>
              </a:spcBef>
              <a:defRPr/>
            </a:pPr>
            <a:r>
              <a:rPr lang="en-US" b="1" kern="0" dirty="0">
                <a:solidFill>
                  <a:srgbClr val="404040"/>
                </a:solidFill>
                <a:latin typeface="Times"/>
                <a:ea typeface="ＭＳ Ｐゴシック" charset="-128"/>
                <a:cs typeface="Times"/>
              </a:rPr>
              <a:t>Fall 2018</a:t>
            </a:r>
          </a:p>
          <a:p>
            <a:pPr algn="r"/>
            <a:endParaRPr lang="en-US" sz="1400" dirty="0"/>
          </a:p>
        </p:txBody>
      </p:sp>
      <p:sp>
        <p:nvSpPr>
          <p:cNvPr id="6" name="TextBox 5"/>
          <p:cNvSpPr txBox="1"/>
          <p:nvPr/>
        </p:nvSpPr>
        <p:spPr>
          <a:xfrm>
            <a:off x="2169623" y="3874425"/>
            <a:ext cx="8192051" cy="1508105"/>
          </a:xfrm>
          <a:prstGeom prst="rect">
            <a:avLst/>
          </a:prstGeom>
          <a:noFill/>
        </p:spPr>
        <p:txBody>
          <a:bodyPr wrap="none" rtlCol="0">
            <a:spAutoFit/>
          </a:bodyPr>
          <a:lstStyle/>
          <a:p>
            <a:pPr algn="ctr"/>
            <a:r>
              <a:rPr lang="en-US" sz="3200" b="1" dirty="0">
                <a:solidFill>
                  <a:srgbClr val="2E6AB1"/>
                </a:solidFill>
                <a:latin typeface="Times"/>
                <a:cs typeface="Times"/>
              </a:rPr>
              <a:t>Introduction to Non-Control Capital</a:t>
            </a:r>
          </a:p>
          <a:p>
            <a:pPr algn="ctr"/>
            <a:endParaRPr lang="en-US" sz="2000" b="1" dirty="0">
              <a:solidFill>
                <a:srgbClr val="2E6AB1"/>
              </a:solidFill>
              <a:latin typeface="Times"/>
              <a:cs typeface="Times"/>
            </a:endParaRPr>
          </a:p>
          <a:p>
            <a:pPr algn="ctr"/>
            <a:r>
              <a:rPr lang="en-US" sz="2000" b="1" dirty="0">
                <a:latin typeface="Times"/>
                <a:cs typeface="Times"/>
              </a:rPr>
              <a:t>The Lower Middle Market Private Company Strategy for Raising Capital</a:t>
            </a:r>
          </a:p>
          <a:p>
            <a:pPr algn="ctr"/>
            <a:r>
              <a:rPr lang="en-US" sz="2000" b="1" dirty="0">
                <a:latin typeface="Times"/>
                <a:cs typeface="Times"/>
              </a:rPr>
              <a:t>While Maintaining Business Control</a:t>
            </a:r>
          </a:p>
        </p:txBody>
      </p:sp>
      <p:pic>
        <p:nvPicPr>
          <p:cNvPr id="3" name="Picture 2">
            <a:extLst>
              <a:ext uri="{FF2B5EF4-FFF2-40B4-BE49-F238E27FC236}">
                <a16:creationId xmlns:a16="http://schemas.microsoft.com/office/drawing/2014/main" id="{30CD69B8-45B9-49EB-A734-FD65D6EAED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7354" y="1832799"/>
            <a:ext cx="4433675" cy="1450327"/>
          </a:xfrm>
          <a:prstGeom prst="rect">
            <a:avLst/>
          </a:prstGeom>
        </p:spPr>
      </p:pic>
    </p:spTree>
    <p:extLst>
      <p:ext uri="{BB962C8B-B14F-4D97-AF65-F5344CB8AC3E}">
        <p14:creationId xmlns:p14="http://schemas.microsoft.com/office/powerpoint/2010/main" val="26170696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623D7-C73D-413C-8BE8-ECFD179EDF58}"/>
              </a:ext>
            </a:extLst>
          </p:cNvPr>
          <p:cNvSpPr>
            <a:spLocks noGrp="1"/>
          </p:cNvSpPr>
          <p:nvPr>
            <p:ph type="title"/>
          </p:nvPr>
        </p:nvSpPr>
        <p:spPr/>
        <p:txBody>
          <a:bodyPr/>
          <a:lstStyle/>
          <a:p>
            <a:r>
              <a:rPr lang="en-US" dirty="0"/>
              <a:t>Seacoast Capital Introduction</a:t>
            </a:r>
          </a:p>
        </p:txBody>
      </p:sp>
      <p:sp>
        <p:nvSpPr>
          <p:cNvPr id="3" name="Content Placeholder 2">
            <a:extLst>
              <a:ext uri="{FF2B5EF4-FFF2-40B4-BE49-F238E27FC236}">
                <a16:creationId xmlns:a16="http://schemas.microsoft.com/office/drawing/2014/main" id="{726B2333-D6A2-42C4-908B-159AB5101078}"/>
              </a:ext>
            </a:extLst>
          </p:cNvPr>
          <p:cNvSpPr>
            <a:spLocks noGrp="1"/>
          </p:cNvSpPr>
          <p:nvPr>
            <p:ph idx="1"/>
          </p:nvPr>
        </p:nvSpPr>
        <p:spPr/>
        <p:txBody>
          <a:bodyPr>
            <a:normAutofit lnSpcReduction="10000"/>
          </a:bodyPr>
          <a:lstStyle/>
          <a:p>
            <a:r>
              <a:rPr lang="en-US" dirty="0"/>
              <a:t>Seacoast invests Non-Control Capital direct with management</a:t>
            </a:r>
          </a:p>
          <a:p>
            <a:pPr lvl="1"/>
            <a:r>
              <a:rPr lang="en-US" dirty="0"/>
              <a:t>Owners retain control of their business after we invest</a:t>
            </a:r>
          </a:p>
          <a:p>
            <a:pPr lvl="1"/>
            <a:r>
              <a:rPr lang="en-US" dirty="0"/>
              <a:t>Without a traditional Change-of-Control private equity sponsor</a:t>
            </a:r>
          </a:p>
          <a:p>
            <a:r>
              <a:rPr lang="en-US" dirty="0">
                <a:solidFill>
                  <a:schemeClr val="tx1">
                    <a:lumMod val="75000"/>
                    <a:lumOff val="25000"/>
                  </a:schemeClr>
                </a:solidFill>
                <a:latin typeface="Times"/>
                <a:cs typeface="Times"/>
              </a:rPr>
              <a:t>One of the longest-standing junior capital funds targeting the lower middle market</a:t>
            </a:r>
          </a:p>
          <a:p>
            <a:r>
              <a:rPr lang="en-US" dirty="0">
                <a:latin typeface="Times"/>
                <a:cs typeface="Times"/>
              </a:rPr>
              <a:t>Since 1994, Seacoast has completed 74 (and counting) Non-Control Capital investments and managed over $600 million</a:t>
            </a:r>
          </a:p>
          <a:p>
            <a:r>
              <a:rPr lang="en-US" dirty="0">
                <a:solidFill>
                  <a:schemeClr val="tx1">
                    <a:lumMod val="75000"/>
                    <a:lumOff val="25000"/>
                  </a:schemeClr>
                </a:solidFill>
                <a:latin typeface="Times"/>
                <a:cs typeface="Times"/>
              </a:rPr>
              <a:t>Our interests are aligned with management or we don’t invest</a:t>
            </a:r>
          </a:p>
          <a:p>
            <a:r>
              <a:rPr lang="en-US" dirty="0">
                <a:solidFill>
                  <a:schemeClr val="tx1">
                    <a:lumMod val="75000"/>
                    <a:lumOff val="25000"/>
                  </a:schemeClr>
                </a:solidFill>
                <a:latin typeface="Times"/>
                <a:cs typeface="Times"/>
              </a:rPr>
              <a:t>“Consultants with Capital”</a:t>
            </a:r>
          </a:p>
          <a:p>
            <a:pPr lvl="1"/>
            <a:r>
              <a:rPr lang="en-US" dirty="0">
                <a:solidFill>
                  <a:schemeClr val="tx1">
                    <a:lumMod val="75000"/>
                    <a:lumOff val="25000"/>
                  </a:schemeClr>
                </a:solidFill>
                <a:latin typeface="Times"/>
                <a:cs typeface="Times"/>
              </a:rPr>
              <a:t>We partner with companies that seek capital </a:t>
            </a:r>
            <a:r>
              <a:rPr lang="en-US" b="1" u="sng" dirty="0">
                <a:solidFill>
                  <a:schemeClr val="tx1">
                    <a:lumMod val="75000"/>
                    <a:lumOff val="25000"/>
                  </a:schemeClr>
                </a:solidFill>
                <a:latin typeface="Times"/>
                <a:cs typeface="Times"/>
              </a:rPr>
              <a:t>and</a:t>
            </a:r>
            <a:r>
              <a:rPr lang="en-US" dirty="0">
                <a:solidFill>
                  <a:schemeClr val="tx1">
                    <a:lumMod val="75000"/>
                    <a:lumOff val="25000"/>
                  </a:schemeClr>
                </a:solidFill>
                <a:latin typeface="Times"/>
                <a:cs typeface="Times"/>
              </a:rPr>
              <a:t> our assistance to improve and/or grow the business</a:t>
            </a:r>
          </a:p>
          <a:p>
            <a:endParaRPr lang="en-US" b="1" dirty="0">
              <a:solidFill>
                <a:srgbClr val="2E6AB1"/>
              </a:solidFill>
              <a:latin typeface="Times"/>
              <a:cs typeface="Times"/>
            </a:endParaRPr>
          </a:p>
          <a:p>
            <a:endParaRPr lang="en-US" dirty="0"/>
          </a:p>
        </p:txBody>
      </p:sp>
      <p:sp>
        <p:nvSpPr>
          <p:cNvPr id="4" name="Slide Number Placeholder 3">
            <a:extLst>
              <a:ext uri="{FF2B5EF4-FFF2-40B4-BE49-F238E27FC236}">
                <a16:creationId xmlns:a16="http://schemas.microsoft.com/office/drawing/2014/main" id="{A0132250-F20A-40D2-94E0-483F030391F7}"/>
              </a:ext>
            </a:extLst>
          </p:cNvPr>
          <p:cNvSpPr>
            <a:spLocks noGrp="1"/>
          </p:cNvSpPr>
          <p:nvPr>
            <p:ph type="sldNum" sz="quarter" idx="12"/>
          </p:nvPr>
        </p:nvSpPr>
        <p:spPr/>
        <p:txBody>
          <a:bodyPr/>
          <a:lstStyle/>
          <a:p>
            <a:fld id="{9A24B03B-A3B0-42C9-8ADA-D92F7BCF5872}" type="slidenum">
              <a:rPr lang="en-US" smtClean="0"/>
              <a:t>10</a:t>
            </a:fld>
            <a:endParaRPr lang="en-US" dirty="0"/>
          </a:p>
        </p:txBody>
      </p:sp>
      <p:pic>
        <p:nvPicPr>
          <p:cNvPr id="8" name="Picture 7">
            <a:extLst>
              <a:ext uri="{FF2B5EF4-FFF2-40B4-BE49-F238E27FC236}">
                <a16:creationId xmlns:a16="http://schemas.microsoft.com/office/drawing/2014/main" id="{6C8F6BA0-3CC2-4797-9221-61B0FC02E4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477082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E679CAC6-4E58-394E-986E-18B5F327FA4B}" type="slidenum">
              <a:rPr lang="en-US" smtClean="0"/>
              <a:t>11</a:t>
            </a:fld>
            <a:endParaRPr lang="en-US" dirty="0"/>
          </a:p>
        </p:txBody>
      </p:sp>
      <p:sp>
        <p:nvSpPr>
          <p:cNvPr id="9" name="Rectangle 8"/>
          <p:cNvSpPr/>
          <p:nvPr/>
        </p:nvSpPr>
        <p:spPr>
          <a:xfrm>
            <a:off x="1524000" y="0"/>
            <a:ext cx="9144000" cy="838200"/>
          </a:xfrm>
          <a:prstGeom prst="rect">
            <a:avLst/>
          </a:prstGeom>
          <a:solidFill>
            <a:srgbClr val="2E6A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2222378" y="279400"/>
            <a:ext cx="1484902" cy="369332"/>
          </a:xfrm>
          <a:prstGeom prst="rect">
            <a:avLst/>
          </a:prstGeom>
          <a:noFill/>
        </p:spPr>
        <p:txBody>
          <a:bodyPr wrap="none" rtlCol="0">
            <a:spAutoFit/>
          </a:bodyPr>
          <a:lstStyle/>
          <a:p>
            <a:r>
              <a:rPr lang="en-US" b="1" dirty="0">
                <a:solidFill>
                  <a:schemeClr val="bg1"/>
                </a:solidFill>
                <a:latin typeface="Times"/>
                <a:cs typeface="Times"/>
              </a:rPr>
              <a:t>OVERVIEW</a:t>
            </a:r>
          </a:p>
        </p:txBody>
      </p:sp>
      <p:sp>
        <p:nvSpPr>
          <p:cNvPr id="15" name="TextBox 14"/>
          <p:cNvSpPr txBox="1"/>
          <p:nvPr/>
        </p:nvSpPr>
        <p:spPr>
          <a:xfrm>
            <a:off x="2184400" y="1298496"/>
            <a:ext cx="6642100" cy="2862322"/>
          </a:xfrm>
          <a:prstGeom prst="rect">
            <a:avLst/>
          </a:prstGeom>
          <a:noFill/>
        </p:spPr>
        <p:txBody>
          <a:bodyPr wrap="square" rtlCol="0">
            <a:spAutoFit/>
          </a:bodyPr>
          <a:lstStyle/>
          <a:p>
            <a:r>
              <a:rPr lang="en-US" sz="3600" b="1" dirty="0">
                <a:solidFill>
                  <a:srgbClr val="595959"/>
                </a:solidFill>
                <a:latin typeface="Times"/>
                <a:cs typeface="Times"/>
              </a:rPr>
              <a:t>We have </a:t>
            </a:r>
            <a:r>
              <a:rPr lang="en-US" sz="3600" b="1" dirty="0">
                <a:solidFill>
                  <a:srgbClr val="2E6AB1"/>
                </a:solidFill>
                <a:latin typeface="Times"/>
                <a:cs typeface="Times"/>
              </a:rPr>
              <a:t>over 140 years of combined principal investing experience.</a:t>
            </a:r>
          </a:p>
          <a:p>
            <a:endParaRPr lang="en-US" sz="3600" b="1" dirty="0">
              <a:solidFill>
                <a:srgbClr val="595959"/>
              </a:solidFill>
              <a:latin typeface="Times"/>
              <a:cs typeface="Times"/>
            </a:endParaRPr>
          </a:p>
          <a:p>
            <a:endParaRPr lang="en-US" sz="3600" b="1" dirty="0">
              <a:solidFill>
                <a:srgbClr val="595959"/>
              </a:solidFill>
              <a:latin typeface="Times"/>
              <a:cs typeface="Times"/>
            </a:endParaRPr>
          </a:p>
        </p:txBody>
      </p:sp>
      <p:sp>
        <p:nvSpPr>
          <p:cNvPr id="16" name="TextBox 15"/>
          <p:cNvSpPr txBox="1"/>
          <p:nvPr/>
        </p:nvSpPr>
        <p:spPr>
          <a:xfrm>
            <a:off x="2276332" y="3120393"/>
            <a:ext cx="7910332" cy="3719736"/>
          </a:xfrm>
          <a:prstGeom prst="rect">
            <a:avLst/>
          </a:prstGeom>
          <a:noFill/>
        </p:spPr>
        <p:txBody>
          <a:bodyPr wrap="square" rtlCol="0">
            <a:spAutoFit/>
          </a:bodyPr>
          <a:lstStyle/>
          <a:p>
            <a:pPr marL="285750" indent="-285750">
              <a:lnSpc>
                <a:spcPct val="120000"/>
              </a:lnSpc>
              <a:buFont typeface="Arial"/>
              <a:buChar char="•"/>
            </a:pPr>
            <a:r>
              <a:rPr lang="en-US" dirty="0">
                <a:solidFill>
                  <a:schemeClr val="tx1">
                    <a:lumMod val="75000"/>
                    <a:lumOff val="25000"/>
                  </a:schemeClr>
                </a:solidFill>
                <a:latin typeface="Times"/>
                <a:cs typeface="Times"/>
              </a:rPr>
              <a:t>Offices in Boston and San Francisco with 12 investment professionals </a:t>
            </a:r>
            <a:r>
              <a:rPr lang="en-US" b="1" u="sng" dirty="0">
                <a:solidFill>
                  <a:srgbClr val="0070C0"/>
                </a:solidFill>
                <a:latin typeface="Times"/>
                <a:cs typeface="Times"/>
              </a:rPr>
              <a:t>fully dedicated </a:t>
            </a:r>
            <a:r>
              <a:rPr lang="en-US" dirty="0">
                <a:solidFill>
                  <a:schemeClr val="tx1">
                    <a:lumMod val="75000"/>
                    <a:lumOff val="25000"/>
                  </a:schemeClr>
                </a:solidFill>
                <a:latin typeface="Times"/>
                <a:cs typeface="Times"/>
              </a:rPr>
              <a:t>to Non-Control Capital investing</a:t>
            </a:r>
          </a:p>
          <a:p>
            <a:pPr>
              <a:lnSpc>
                <a:spcPct val="120000"/>
              </a:lnSpc>
            </a:pPr>
            <a:endParaRPr lang="en-US" dirty="0">
              <a:solidFill>
                <a:schemeClr val="tx1">
                  <a:lumMod val="75000"/>
                  <a:lumOff val="25000"/>
                </a:schemeClr>
              </a:solidFill>
              <a:latin typeface="Times"/>
              <a:cs typeface="Times"/>
            </a:endParaRPr>
          </a:p>
          <a:p>
            <a:pPr marL="285750" indent="-285750">
              <a:lnSpc>
                <a:spcPct val="120000"/>
              </a:lnSpc>
              <a:buFont typeface="Arial"/>
              <a:buChar char="•"/>
            </a:pPr>
            <a:r>
              <a:rPr lang="en-US" dirty="0">
                <a:solidFill>
                  <a:schemeClr val="tx1">
                    <a:lumMod val="75000"/>
                    <a:lumOff val="25000"/>
                  </a:schemeClr>
                </a:solidFill>
                <a:latin typeface="Times"/>
                <a:cs typeface="Times"/>
              </a:rPr>
              <a:t>Invest combinations of equity and subordinated debt securities</a:t>
            </a:r>
          </a:p>
          <a:p>
            <a:pPr marL="285750" indent="-285750">
              <a:lnSpc>
                <a:spcPct val="120000"/>
              </a:lnSpc>
              <a:buFont typeface="Arial"/>
              <a:buChar char="•"/>
            </a:pPr>
            <a:endParaRPr lang="en-US" b="1" dirty="0">
              <a:solidFill>
                <a:srgbClr val="2E6AB1"/>
              </a:solidFill>
              <a:latin typeface="Times"/>
              <a:cs typeface="Times"/>
            </a:endParaRPr>
          </a:p>
          <a:p>
            <a:pPr marL="285750" indent="-285750">
              <a:lnSpc>
                <a:spcPct val="120000"/>
              </a:lnSpc>
              <a:buFont typeface="Arial"/>
              <a:buChar char="•"/>
            </a:pPr>
            <a:r>
              <a:rPr lang="en-US" dirty="0">
                <a:latin typeface="Times"/>
                <a:cs typeface="Times"/>
              </a:rPr>
              <a:t>Currently investing $260MM fourth fund</a:t>
            </a:r>
          </a:p>
          <a:p>
            <a:pPr marL="742950" lvl="1" indent="-285750">
              <a:lnSpc>
                <a:spcPct val="120000"/>
              </a:lnSpc>
              <a:buFont typeface="Arial"/>
              <a:buChar char="•"/>
            </a:pPr>
            <a:r>
              <a:rPr lang="en-US" dirty="0">
                <a:latin typeface="Times"/>
                <a:cs typeface="Times"/>
              </a:rPr>
              <a:t>9 Fund IV investments made to date (as of November 1, 2018)</a:t>
            </a:r>
          </a:p>
          <a:p>
            <a:pPr marL="742950" lvl="1" indent="-285750">
              <a:lnSpc>
                <a:spcPct val="120000"/>
              </a:lnSpc>
              <a:buFont typeface="Arial"/>
              <a:buChar char="•"/>
            </a:pPr>
            <a:r>
              <a:rPr lang="en-US" dirty="0">
                <a:latin typeface="Times"/>
                <a:cs typeface="Times"/>
              </a:rPr>
              <a:t>Over $120MM of “dry powder” available for new investments</a:t>
            </a: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p:txBody>
      </p:sp>
      <p:pic>
        <p:nvPicPr>
          <p:cNvPr id="12" name="Picture 11">
            <a:extLst>
              <a:ext uri="{FF2B5EF4-FFF2-40B4-BE49-F238E27FC236}">
                <a16:creationId xmlns:a16="http://schemas.microsoft.com/office/drawing/2014/main" id="{D531EFDB-47EE-45FE-BE60-E6F06E9CA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704156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E679CAC6-4E58-394E-986E-18B5F327FA4B}" type="slidenum">
              <a:rPr lang="en-US" smtClean="0"/>
              <a:t>12</a:t>
            </a:fld>
            <a:endParaRPr lang="en-US" dirty="0"/>
          </a:p>
        </p:txBody>
      </p:sp>
      <p:sp>
        <p:nvSpPr>
          <p:cNvPr id="9" name="Rectangle 8"/>
          <p:cNvSpPr/>
          <p:nvPr/>
        </p:nvSpPr>
        <p:spPr>
          <a:xfrm>
            <a:off x="1524000" y="0"/>
            <a:ext cx="9144000" cy="838200"/>
          </a:xfrm>
          <a:prstGeom prst="rect">
            <a:avLst/>
          </a:prstGeom>
          <a:solidFill>
            <a:srgbClr val="2E6A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2222379" y="279400"/>
            <a:ext cx="3034793" cy="369332"/>
          </a:xfrm>
          <a:prstGeom prst="rect">
            <a:avLst/>
          </a:prstGeom>
          <a:noFill/>
        </p:spPr>
        <p:txBody>
          <a:bodyPr wrap="none" rtlCol="0">
            <a:spAutoFit/>
          </a:bodyPr>
          <a:lstStyle/>
          <a:p>
            <a:r>
              <a:rPr lang="en-GB" b="1" dirty="0">
                <a:solidFill>
                  <a:schemeClr val="bg1"/>
                </a:solidFill>
                <a:latin typeface="Times"/>
                <a:cs typeface="Times"/>
              </a:rPr>
              <a:t>WHAT WE DO / AND WHY</a:t>
            </a:r>
            <a:endParaRPr lang="en-US" b="1" dirty="0">
              <a:solidFill>
                <a:schemeClr val="bg1"/>
              </a:solidFill>
              <a:latin typeface="Times"/>
              <a:cs typeface="Times"/>
            </a:endParaRPr>
          </a:p>
        </p:txBody>
      </p:sp>
      <p:sp>
        <p:nvSpPr>
          <p:cNvPr id="15" name="TextBox 14"/>
          <p:cNvSpPr txBox="1"/>
          <p:nvPr/>
        </p:nvSpPr>
        <p:spPr>
          <a:xfrm>
            <a:off x="2184400" y="1298496"/>
            <a:ext cx="6642100" cy="2308324"/>
          </a:xfrm>
          <a:prstGeom prst="rect">
            <a:avLst/>
          </a:prstGeom>
          <a:noFill/>
        </p:spPr>
        <p:txBody>
          <a:bodyPr wrap="square" rtlCol="0">
            <a:spAutoFit/>
          </a:bodyPr>
          <a:lstStyle/>
          <a:p>
            <a:r>
              <a:rPr lang="en-GB" sz="3600" b="1" dirty="0">
                <a:solidFill>
                  <a:srgbClr val="2E6AB1"/>
                </a:solidFill>
                <a:latin typeface="Times"/>
                <a:cs typeface="Times"/>
              </a:rPr>
              <a:t>Non-Control Capital transactions only</a:t>
            </a:r>
          </a:p>
          <a:p>
            <a:endParaRPr lang="en-US" sz="3600" b="1" dirty="0">
              <a:solidFill>
                <a:srgbClr val="595959"/>
              </a:solidFill>
              <a:latin typeface="Times"/>
              <a:cs typeface="Times"/>
            </a:endParaRPr>
          </a:p>
          <a:p>
            <a:endParaRPr lang="en-US" sz="3600" b="1" dirty="0">
              <a:solidFill>
                <a:srgbClr val="595959"/>
              </a:solidFill>
              <a:latin typeface="Times"/>
              <a:cs typeface="Times"/>
            </a:endParaRPr>
          </a:p>
        </p:txBody>
      </p:sp>
      <p:sp>
        <p:nvSpPr>
          <p:cNvPr id="16" name="TextBox 15"/>
          <p:cNvSpPr txBox="1"/>
          <p:nvPr/>
        </p:nvSpPr>
        <p:spPr>
          <a:xfrm>
            <a:off x="2276330" y="3120390"/>
            <a:ext cx="6016771" cy="3387338"/>
          </a:xfrm>
          <a:prstGeom prst="rect">
            <a:avLst/>
          </a:prstGeom>
          <a:noFill/>
        </p:spPr>
        <p:txBody>
          <a:bodyPr wrap="square" rtlCol="0">
            <a:spAutoFit/>
          </a:bodyPr>
          <a:lstStyle/>
          <a:p>
            <a:pPr marL="285750" indent="-285750">
              <a:lnSpc>
                <a:spcPct val="120000"/>
              </a:lnSpc>
              <a:buFont typeface="Arial"/>
              <a:buChar char="•"/>
            </a:pPr>
            <a:r>
              <a:rPr lang="en-GB" dirty="0">
                <a:solidFill>
                  <a:schemeClr val="tx1">
                    <a:lumMod val="75000"/>
                    <a:lumOff val="25000"/>
                  </a:schemeClr>
                </a:solidFill>
                <a:latin typeface="Times"/>
                <a:cs typeface="Times"/>
              </a:rPr>
              <a:t>Companies looking for a </a:t>
            </a:r>
            <a:r>
              <a:rPr lang="en-GB" dirty="0">
                <a:latin typeface="Times"/>
                <a:cs typeface="Times"/>
              </a:rPr>
              <a:t>partner to help them grow, not sellers looking to exit</a:t>
            </a:r>
          </a:p>
          <a:p>
            <a:pPr marL="285750" indent="-285750">
              <a:lnSpc>
                <a:spcPct val="120000"/>
              </a:lnSpc>
              <a:buFont typeface="Arial"/>
              <a:buChar char="•"/>
            </a:pPr>
            <a:r>
              <a:rPr lang="en-GB" dirty="0">
                <a:latin typeface="Times"/>
                <a:cs typeface="Times"/>
              </a:rPr>
              <a:t>Management’s personal wealth directly tied to the performance of the investment</a:t>
            </a:r>
          </a:p>
          <a:p>
            <a:pPr marL="285750" indent="-285750">
              <a:lnSpc>
                <a:spcPct val="120000"/>
              </a:lnSpc>
              <a:buFont typeface="Arial"/>
              <a:buChar char="•"/>
            </a:pPr>
            <a:r>
              <a:rPr lang="en-GB" dirty="0">
                <a:latin typeface="Times"/>
                <a:cs typeface="Times"/>
              </a:rPr>
              <a:t>Situational investors with a generalist approach</a:t>
            </a:r>
          </a:p>
          <a:p>
            <a:pPr marL="285750" indent="-285750">
              <a:lnSpc>
                <a:spcPct val="120000"/>
              </a:lnSpc>
              <a:buFont typeface="Arial"/>
              <a:buChar char="•"/>
            </a:pPr>
            <a:r>
              <a:rPr lang="en-GB" dirty="0">
                <a:latin typeface="Times"/>
                <a:cs typeface="Times"/>
              </a:rPr>
              <a:t>Our heritage reflects decades of Non-Control Capital investing—it’s all we do</a:t>
            </a: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p:txBody>
      </p:sp>
      <p:pic>
        <p:nvPicPr>
          <p:cNvPr id="12" name="Picture 11">
            <a:extLst>
              <a:ext uri="{FF2B5EF4-FFF2-40B4-BE49-F238E27FC236}">
                <a16:creationId xmlns:a16="http://schemas.microsoft.com/office/drawing/2014/main" id="{182BE059-9CFD-4087-8726-523252F3A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827241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B7DAE-C669-4B50-B67F-E2033EA2DBFD}"/>
              </a:ext>
            </a:extLst>
          </p:cNvPr>
          <p:cNvSpPr>
            <a:spLocks noGrp="1"/>
          </p:cNvSpPr>
          <p:nvPr>
            <p:ph type="title"/>
          </p:nvPr>
        </p:nvSpPr>
        <p:spPr/>
        <p:txBody>
          <a:bodyPr/>
          <a:lstStyle/>
          <a:p>
            <a:r>
              <a:rPr lang="en-US" dirty="0"/>
              <a:t>Seacoast Representative Non-Control Capital Investments</a:t>
            </a:r>
          </a:p>
        </p:txBody>
      </p:sp>
      <p:sp>
        <p:nvSpPr>
          <p:cNvPr id="3" name="Content Placeholder 2">
            <a:extLst>
              <a:ext uri="{FF2B5EF4-FFF2-40B4-BE49-F238E27FC236}">
                <a16:creationId xmlns:a16="http://schemas.microsoft.com/office/drawing/2014/main" id="{50665DAD-29A5-46F0-899F-65A16055FEFD}"/>
              </a:ext>
            </a:extLst>
          </p:cNvPr>
          <p:cNvSpPr>
            <a:spLocks noGrp="1"/>
          </p:cNvSpPr>
          <p:nvPr>
            <p:ph idx="1"/>
          </p:nvPr>
        </p:nvSpPr>
        <p:spPr>
          <a:xfrm>
            <a:off x="838199" y="1825625"/>
            <a:ext cx="10949609" cy="4351338"/>
          </a:xfrm>
          <a:ln w="28575">
            <a:solidFill>
              <a:schemeClr val="tx1"/>
            </a:solidFill>
          </a:ln>
        </p:spPr>
        <p:txBody>
          <a:bodyPr>
            <a:normAutofit/>
          </a:bodyPr>
          <a:lstStyle/>
          <a:p>
            <a:pPr marL="0" indent="0">
              <a:buNone/>
            </a:pPr>
            <a:r>
              <a:rPr lang="en-US" sz="1800" u="sng" dirty="0">
                <a:solidFill>
                  <a:srgbClr val="0070C0"/>
                </a:solidFill>
              </a:rPr>
              <a:t>Growth Capital </a:t>
            </a:r>
            <a:r>
              <a:rPr lang="en-US" sz="2000" dirty="0"/>
              <a:t>					</a:t>
            </a:r>
            <a:r>
              <a:rPr lang="en-US" sz="2000" u="sng" dirty="0">
                <a:solidFill>
                  <a:srgbClr val="0070C0"/>
                </a:solidFill>
              </a:rPr>
              <a:t>Management Buy-Out (</a:t>
            </a:r>
            <a:r>
              <a:rPr lang="en-US" sz="1800" u="sng" dirty="0">
                <a:solidFill>
                  <a:srgbClr val="0070C0"/>
                </a:solidFill>
              </a:rPr>
              <a:t>MBO)</a:t>
            </a:r>
            <a:endParaRPr lang="en-US" sz="1800" u="sng" dirty="0"/>
          </a:p>
          <a:p>
            <a:pPr marL="0" indent="0">
              <a:buNone/>
            </a:pPr>
            <a:endParaRPr lang="en-US" sz="2000" dirty="0"/>
          </a:p>
          <a:p>
            <a:pPr marL="0" indent="0">
              <a:buNone/>
            </a:pPr>
            <a:r>
              <a:rPr lang="en-US" sz="2000" dirty="0"/>
              <a:t>									</a:t>
            </a:r>
          </a:p>
          <a:p>
            <a:pPr marL="0" indent="0">
              <a:buNone/>
            </a:pPr>
            <a:endParaRPr lang="en-US" sz="2000" dirty="0"/>
          </a:p>
          <a:p>
            <a:pPr marL="0" indent="0">
              <a:buNone/>
            </a:pPr>
            <a:r>
              <a:rPr lang="en-US" sz="2000" u="sng" dirty="0">
                <a:solidFill>
                  <a:srgbClr val="0070C0"/>
                </a:solidFill>
              </a:rPr>
              <a:t>Acquisition Finance </a:t>
            </a:r>
            <a:r>
              <a:rPr lang="en-US" sz="2000" dirty="0"/>
              <a:t>				</a:t>
            </a:r>
            <a:r>
              <a:rPr lang="en-US" sz="2000" u="sng" dirty="0">
                <a:solidFill>
                  <a:srgbClr val="0070C0"/>
                </a:solidFill>
              </a:rPr>
              <a:t>Balance Sheet Recapitalization</a:t>
            </a:r>
            <a:endParaRPr lang="en-US" sz="2000" u="sng" dirty="0"/>
          </a:p>
          <a:p>
            <a:pPr marL="0" indent="0">
              <a:buNone/>
            </a:pPr>
            <a:endParaRPr lang="en-US" sz="2000" dirty="0"/>
          </a:p>
          <a:p>
            <a:pPr marL="0" indent="0">
              <a:buNone/>
            </a:pPr>
            <a:endParaRPr lang="en-US" sz="2000" dirty="0"/>
          </a:p>
          <a:p>
            <a:pPr marL="0" indent="0">
              <a:buNone/>
            </a:pPr>
            <a:r>
              <a:rPr lang="en-US" sz="2000" u="sng" dirty="0">
                <a:solidFill>
                  <a:srgbClr val="0070C0"/>
                </a:solidFill>
              </a:rPr>
              <a:t>Family Ownership &amp; Wealth Transfer</a:t>
            </a:r>
            <a:r>
              <a:rPr lang="en-US" sz="2000" dirty="0">
                <a:solidFill>
                  <a:srgbClr val="0070C0"/>
                </a:solidFill>
              </a:rPr>
              <a:t>		</a:t>
            </a:r>
            <a:r>
              <a:rPr lang="en-US" sz="2000" u="sng" dirty="0">
                <a:solidFill>
                  <a:srgbClr val="0070C0"/>
                </a:solidFill>
              </a:rPr>
              <a:t>Family Office Support</a:t>
            </a:r>
            <a:r>
              <a:rPr lang="en-US" sz="2000" dirty="0"/>
              <a:t>							</a:t>
            </a:r>
          </a:p>
          <a:p>
            <a:pPr marL="0" indent="0">
              <a:buNone/>
            </a:pPr>
            <a:r>
              <a:rPr lang="en-US" sz="2000" b="1" dirty="0">
                <a:solidFill>
                  <a:srgbClr val="0070C0"/>
                </a:solidFill>
              </a:rPr>
              <a:t>					</a:t>
            </a:r>
          </a:p>
        </p:txBody>
      </p:sp>
      <p:cxnSp>
        <p:nvCxnSpPr>
          <p:cNvPr id="5" name="Straight Connector 4">
            <a:extLst>
              <a:ext uri="{FF2B5EF4-FFF2-40B4-BE49-F238E27FC236}">
                <a16:creationId xmlns:a16="http://schemas.microsoft.com/office/drawing/2014/main" id="{E6F4453A-EA0D-4670-A57E-F27A24ACFA69}"/>
              </a:ext>
            </a:extLst>
          </p:cNvPr>
          <p:cNvCxnSpPr>
            <a:cxnSpLocks/>
          </p:cNvCxnSpPr>
          <p:nvPr/>
        </p:nvCxnSpPr>
        <p:spPr>
          <a:xfrm>
            <a:off x="5953707" y="1825625"/>
            <a:ext cx="82658" cy="435133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CFB328D-0A9C-44A6-880D-1408FB614361}"/>
              </a:ext>
            </a:extLst>
          </p:cNvPr>
          <p:cNvCxnSpPr>
            <a:cxnSpLocks/>
          </p:cNvCxnSpPr>
          <p:nvPr/>
        </p:nvCxnSpPr>
        <p:spPr>
          <a:xfrm>
            <a:off x="838198" y="3191146"/>
            <a:ext cx="1094961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7D390275-7214-49C0-8C73-5261CD4B91A1}"/>
              </a:ext>
            </a:extLst>
          </p:cNvPr>
          <p:cNvSpPr>
            <a:spLocks noGrp="1"/>
          </p:cNvSpPr>
          <p:nvPr>
            <p:ph type="sldNum" sz="quarter" idx="12"/>
          </p:nvPr>
        </p:nvSpPr>
        <p:spPr/>
        <p:txBody>
          <a:bodyPr/>
          <a:lstStyle/>
          <a:p>
            <a:fld id="{9A24B03B-A3B0-42C9-8ADA-D92F7BCF5872}" type="slidenum">
              <a:rPr lang="en-US" smtClean="0"/>
              <a:t>13</a:t>
            </a:fld>
            <a:endParaRPr lang="en-US" dirty="0"/>
          </a:p>
        </p:txBody>
      </p:sp>
      <p:cxnSp>
        <p:nvCxnSpPr>
          <p:cNvPr id="14" name="Straight Connector 13">
            <a:extLst>
              <a:ext uri="{FF2B5EF4-FFF2-40B4-BE49-F238E27FC236}">
                <a16:creationId xmlns:a16="http://schemas.microsoft.com/office/drawing/2014/main" id="{331BBE2C-10CD-4600-8EB9-6056B9676141}"/>
              </a:ext>
            </a:extLst>
          </p:cNvPr>
          <p:cNvCxnSpPr>
            <a:cxnSpLocks/>
          </p:cNvCxnSpPr>
          <p:nvPr/>
        </p:nvCxnSpPr>
        <p:spPr>
          <a:xfrm>
            <a:off x="838200" y="4582978"/>
            <a:ext cx="10949608" cy="5963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13A9F88E-37FB-400D-915F-C52B705E95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5905" y="5314325"/>
            <a:ext cx="1209971" cy="541702"/>
          </a:xfrm>
          <a:prstGeom prst="rect">
            <a:avLst/>
          </a:prstGeom>
        </p:spPr>
      </p:pic>
      <p:pic>
        <p:nvPicPr>
          <p:cNvPr id="22" name="Picture 21">
            <a:extLst>
              <a:ext uri="{FF2B5EF4-FFF2-40B4-BE49-F238E27FC236}">
                <a16:creationId xmlns:a16="http://schemas.microsoft.com/office/drawing/2014/main" id="{02ACD0BE-0C8B-4D08-AA08-3DEF80CD86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0803" y="4522692"/>
            <a:ext cx="1001154" cy="540996"/>
          </a:xfrm>
          <a:prstGeom prst="rect">
            <a:avLst/>
          </a:prstGeom>
        </p:spPr>
      </p:pic>
      <p:pic>
        <p:nvPicPr>
          <p:cNvPr id="28" name="Picture 27" descr="amerit-logoNBGD.png">
            <a:extLst>
              <a:ext uri="{FF2B5EF4-FFF2-40B4-BE49-F238E27FC236}">
                <a16:creationId xmlns:a16="http://schemas.microsoft.com/office/drawing/2014/main" id="{94F8E4BE-CB61-4C59-821D-C7EFE8A316DA}"/>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114863" y="3866244"/>
            <a:ext cx="1102360" cy="360045"/>
          </a:xfrm>
          <a:prstGeom prst="rect">
            <a:avLst/>
          </a:prstGeom>
        </p:spPr>
      </p:pic>
      <p:sp>
        <p:nvSpPr>
          <p:cNvPr id="29" name="TextBox 28">
            <a:extLst>
              <a:ext uri="{FF2B5EF4-FFF2-40B4-BE49-F238E27FC236}">
                <a16:creationId xmlns:a16="http://schemas.microsoft.com/office/drawing/2014/main" id="{FE68BF80-D612-4739-B069-621E63601DDA}"/>
              </a:ext>
            </a:extLst>
          </p:cNvPr>
          <p:cNvSpPr txBox="1"/>
          <p:nvPr/>
        </p:nvSpPr>
        <p:spPr>
          <a:xfrm>
            <a:off x="2721532" y="1956079"/>
            <a:ext cx="3200424" cy="1200329"/>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 Operates dedicated commercial airline pilot training facilities throughout the U.S. and Mexico. Centers are complete with classrooms; integrated procedures trainers; flight training devices; and Level D, full-motion flight simulators.</a:t>
            </a:r>
          </a:p>
          <a:p>
            <a:endParaRPr lang="en-US" sz="800" dirty="0">
              <a:solidFill>
                <a:srgbClr val="0070C0"/>
              </a:solidFill>
              <a:latin typeface="Times New Roman" panose="02020603050405020304" pitchFamily="18" charset="0"/>
              <a:cs typeface="Times New Roman" panose="02020603050405020304" pitchFamily="18" charset="0"/>
            </a:endParaRPr>
          </a:p>
          <a:p>
            <a:r>
              <a:rPr lang="en-US" sz="800" dirty="0">
                <a:latin typeface="Times New Roman" panose="02020603050405020304" pitchFamily="18" charset="0"/>
                <a:cs typeface="Times New Roman" panose="02020603050405020304" pitchFamily="18" charset="0"/>
              </a:rPr>
              <a:t>♦ </a:t>
            </a:r>
            <a:r>
              <a:rPr lang="en-US" sz="800" dirty="0">
                <a:solidFill>
                  <a:srgbClr val="0070C0"/>
                </a:solidFill>
                <a:latin typeface="Times New Roman" panose="02020603050405020304" pitchFamily="18" charset="0"/>
                <a:cs typeface="Times New Roman" panose="02020603050405020304" pitchFamily="18" charset="0"/>
              </a:rPr>
              <a:t>Seacoast’s capital was used to </a:t>
            </a:r>
            <a:r>
              <a:rPr lang="en-US" sz="800" dirty="0">
                <a:solidFill>
                  <a:srgbClr val="2E6AB1"/>
                </a:solidFill>
                <a:latin typeface="Times New Roman" panose="02020603050405020304" pitchFamily="18" charset="0"/>
                <a:cs typeface="Times New Roman" panose="02020603050405020304" pitchFamily="18" charset="0"/>
              </a:rPr>
              <a:t>fund the Company’s near to intermediate-term growth. Seacoast also assisted the Company in the recruitment of additional management personnel and the opening of a new Dallas office.</a:t>
            </a:r>
          </a:p>
        </p:txBody>
      </p:sp>
      <p:sp>
        <p:nvSpPr>
          <p:cNvPr id="30" name="TextBox 29">
            <a:extLst>
              <a:ext uri="{FF2B5EF4-FFF2-40B4-BE49-F238E27FC236}">
                <a16:creationId xmlns:a16="http://schemas.microsoft.com/office/drawing/2014/main" id="{FD5D17AE-99F1-4130-A826-2AD2F03DA658}"/>
              </a:ext>
            </a:extLst>
          </p:cNvPr>
          <p:cNvSpPr txBox="1"/>
          <p:nvPr/>
        </p:nvSpPr>
        <p:spPr>
          <a:xfrm>
            <a:off x="7778331" y="2232995"/>
            <a:ext cx="3200424" cy="954107"/>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 Provider of audit compliance software and consulting services for hospitals and physician practices.</a:t>
            </a:r>
          </a:p>
          <a:p>
            <a:r>
              <a:rPr lang="en-US" sz="800" dirty="0">
                <a:latin typeface="Times New Roman" panose="02020603050405020304" pitchFamily="18" charset="0"/>
                <a:cs typeface="Times New Roman" panose="02020603050405020304" pitchFamily="18" charset="0"/>
              </a:rPr>
              <a:t> </a:t>
            </a:r>
          </a:p>
          <a:p>
            <a:r>
              <a:rPr lang="en-US" sz="800" dirty="0">
                <a:latin typeface="Times New Roman" panose="02020603050405020304" pitchFamily="18" charset="0"/>
                <a:cs typeface="Times New Roman" panose="02020603050405020304" pitchFamily="18" charset="0"/>
              </a:rPr>
              <a:t>♦ </a:t>
            </a:r>
            <a:r>
              <a:rPr lang="en-US" sz="800" dirty="0">
                <a:solidFill>
                  <a:srgbClr val="0070C0"/>
                </a:solidFill>
                <a:latin typeface="Times New Roman" panose="02020603050405020304" pitchFamily="18" charset="0"/>
                <a:cs typeface="Times New Roman" panose="02020603050405020304" pitchFamily="18" charset="0"/>
              </a:rPr>
              <a:t>Seacoast’s capital was used to assist the active CEO in acquiring the business from its inactive founder. Seacoast also assisted in the significant investment into the Company’s core revenue integrity software platform, developing it into the premier risk-based product in its sector.</a:t>
            </a:r>
          </a:p>
        </p:txBody>
      </p:sp>
      <p:sp>
        <p:nvSpPr>
          <p:cNvPr id="31" name="TextBox 30">
            <a:extLst>
              <a:ext uri="{FF2B5EF4-FFF2-40B4-BE49-F238E27FC236}">
                <a16:creationId xmlns:a16="http://schemas.microsoft.com/office/drawing/2014/main" id="{F0D8BBD3-D5FB-41D9-BE10-2C556C45FC0B}"/>
              </a:ext>
            </a:extLst>
          </p:cNvPr>
          <p:cNvSpPr txBox="1"/>
          <p:nvPr/>
        </p:nvSpPr>
        <p:spPr>
          <a:xfrm>
            <a:off x="2870332" y="3342525"/>
            <a:ext cx="3200424" cy="1200329"/>
          </a:xfrm>
          <a:prstGeom prst="rect">
            <a:avLst/>
          </a:prstGeom>
          <a:noFill/>
        </p:spPr>
        <p:txBody>
          <a:bodyPr wrap="square" rtlCol="0">
            <a:spAutoFit/>
          </a:bodyPr>
          <a:lstStyle/>
          <a:p>
            <a:r>
              <a:rPr lang="en-US" sz="800" dirty="0">
                <a:latin typeface="Times New Roman" panose="02020603050405020304" pitchFamily="18" charset="0"/>
                <a:cs typeface="Times New Roman" panose="02020603050405020304" pitchFamily="18" charset="0"/>
              </a:rPr>
              <a:t>♦ Manufacturer of vibration isolation, seismic control, and shock protection products. The Company’s products are designed to limit the transmission of vibration, impact, seismic, and wind forces to protect larger systems that are at risk of damage from these events. .</a:t>
            </a:r>
          </a:p>
          <a:p>
            <a:endParaRPr lang="en-US" sz="800" dirty="0">
              <a:latin typeface="Times New Roman" panose="02020603050405020304" pitchFamily="18" charset="0"/>
              <a:cs typeface="Times New Roman" panose="02020603050405020304" pitchFamily="18" charset="0"/>
            </a:endParaRPr>
          </a:p>
          <a:p>
            <a:r>
              <a:rPr lang="en-US" sz="800" dirty="0">
                <a:latin typeface="Times New Roman" panose="02020603050405020304" pitchFamily="18" charset="0"/>
                <a:cs typeface="Times New Roman" panose="02020603050405020304" pitchFamily="18" charset="0"/>
              </a:rPr>
              <a:t>♦ </a:t>
            </a:r>
            <a:r>
              <a:rPr lang="en-US" sz="800" dirty="0">
                <a:solidFill>
                  <a:srgbClr val="0070C0"/>
                </a:solidFill>
                <a:latin typeface="Times New Roman" panose="02020603050405020304" pitchFamily="18" charset="0"/>
                <a:cs typeface="Times New Roman" panose="02020603050405020304" pitchFamily="18" charset="0"/>
              </a:rPr>
              <a:t>Seacoast’s capital was used to acquire two attractive tuck-in companies (a testing lab and an on-line component distributor) that improved VMC’s competitive position. Three years later, the Company set an all-time sales record.</a:t>
            </a:r>
          </a:p>
        </p:txBody>
      </p:sp>
      <p:sp>
        <p:nvSpPr>
          <p:cNvPr id="32" name="TextBox 31">
            <a:extLst>
              <a:ext uri="{FF2B5EF4-FFF2-40B4-BE49-F238E27FC236}">
                <a16:creationId xmlns:a16="http://schemas.microsoft.com/office/drawing/2014/main" id="{D788D5D2-8BAD-4763-A0B5-01C7DA3AB551}"/>
              </a:ext>
            </a:extLst>
          </p:cNvPr>
          <p:cNvSpPr txBox="1"/>
          <p:nvPr/>
        </p:nvSpPr>
        <p:spPr>
          <a:xfrm>
            <a:off x="7425875" y="3725830"/>
            <a:ext cx="4254749" cy="830997"/>
          </a:xfrm>
          <a:prstGeom prst="rect">
            <a:avLst/>
          </a:prstGeom>
          <a:noFill/>
        </p:spPr>
        <p:txBody>
          <a:bodyPr wrap="square" rtlCol="0">
            <a:spAutoFit/>
          </a:bodyPr>
          <a:lstStyle/>
          <a:p>
            <a:pPr fontAlgn="base"/>
            <a:r>
              <a:rPr lang="en-US" sz="800" dirty="0">
                <a:latin typeface="Times New Roman" panose="02020603050405020304" pitchFamily="18" charset="0"/>
                <a:cs typeface="Times New Roman" panose="02020603050405020304" pitchFamily="18" charset="0"/>
              </a:rPr>
              <a:t>♦ Provider of third-party vehicle maintenance services for private, public, and for-hire fleet-based businesses nationwide. </a:t>
            </a:r>
          </a:p>
          <a:p>
            <a:r>
              <a:rPr lang="en-US" sz="800" dirty="0">
                <a:latin typeface="Times New Roman" panose="02020603050405020304" pitchFamily="18" charset="0"/>
                <a:cs typeface="Times New Roman" panose="02020603050405020304" pitchFamily="18" charset="0"/>
              </a:rPr>
              <a:t>♦ </a:t>
            </a:r>
            <a:r>
              <a:rPr lang="en-US" sz="800" dirty="0">
                <a:solidFill>
                  <a:srgbClr val="0070C0"/>
                </a:solidFill>
                <a:latin typeface="Times New Roman" panose="02020603050405020304" pitchFamily="18" charset="0"/>
                <a:cs typeface="Times New Roman" panose="02020603050405020304" pitchFamily="18" charset="0"/>
              </a:rPr>
              <a:t>Seacoast’s capital was used to support Amerit’s accelerating growth which exceeded their current lender’s capacity. Seacoast provided both subordinated debt and preferred stock, altered the debt and equity mix of the business, and the Company was able to grow significantly over the next three years.</a:t>
            </a:r>
          </a:p>
        </p:txBody>
      </p:sp>
      <p:sp>
        <p:nvSpPr>
          <p:cNvPr id="33" name="TextBox 32">
            <a:extLst>
              <a:ext uri="{FF2B5EF4-FFF2-40B4-BE49-F238E27FC236}">
                <a16:creationId xmlns:a16="http://schemas.microsoft.com/office/drawing/2014/main" id="{3600B658-E8C1-4E96-84B6-98B549A83066}"/>
              </a:ext>
            </a:extLst>
          </p:cNvPr>
          <p:cNvSpPr txBox="1"/>
          <p:nvPr/>
        </p:nvSpPr>
        <p:spPr>
          <a:xfrm>
            <a:off x="838198" y="4933887"/>
            <a:ext cx="5115508" cy="1077218"/>
          </a:xfrm>
          <a:prstGeom prst="rect">
            <a:avLst/>
          </a:prstGeom>
          <a:noFill/>
        </p:spPr>
        <p:txBody>
          <a:bodyPr wrap="square" rtlCol="0">
            <a:spAutoFit/>
          </a:bodyPr>
          <a:lstStyle/>
          <a:p>
            <a:pPr fontAlgn="base"/>
            <a:r>
              <a:rPr lang="en-US" sz="800" dirty="0">
                <a:latin typeface="Times New Roman" panose="02020603050405020304" pitchFamily="18" charset="0"/>
                <a:cs typeface="Times New Roman" panose="02020603050405020304" pitchFamily="18" charset="0"/>
              </a:rPr>
              <a:t>♦ Provider of fire and security alarm design, installation, service, and monitoring services for commercial and residential end-markets. </a:t>
            </a:r>
          </a:p>
          <a:p>
            <a:r>
              <a:rPr lang="en-US" sz="800" dirty="0">
                <a:latin typeface="Times New Roman" panose="02020603050405020304" pitchFamily="18" charset="0"/>
                <a:cs typeface="Times New Roman" panose="02020603050405020304" pitchFamily="18" charset="0"/>
              </a:rPr>
              <a:t>♦ </a:t>
            </a:r>
            <a:r>
              <a:rPr lang="en-US" sz="800" dirty="0">
                <a:solidFill>
                  <a:srgbClr val="0070C0"/>
                </a:solidFill>
                <a:latin typeface="Times New Roman" panose="02020603050405020304" pitchFamily="18" charset="0"/>
                <a:cs typeface="Times New Roman" panose="02020603050405020304" pitchFamily="18" charset="0"/>
              </a:rPr>
              <a:t>Seacoast’s capital allowed for enough cash breathing room for the CEO to think strategically about the business, focus on the growth of the Company, and build family wealth. Five years later, after the Company and Seacoast were successful in substantially growing the business, Mountain Alarm bought out Seacoast’s ownership position entirely with senior debt—as a result, the CEO (father), COO (son), and key management team were back to owning 100% of the Company. The son had a significantly larger stake in the business than five years earlier and the father had the flexibility to work through his family estate plans.</a:t>
            </a:r>
          </a:p>
        </p:txBody>
      </p:sp>
      <p:sp>
        <p:nvSpPr>
          <p:cNvPr id="34" name="TextBox 33">
            <a:extLst>
              <a:ext uri="{FF2B5EF4-FFF2-40B4-BE49-F238E27FC236}">
                <a16:creationId xmlns:a16="http://schemas.microsoft.com/office/drawing/2014/main" id="{F0F330A0-4DA6-4ED8-974C-79279D76309B}"/>
              </a:ext>
            </a:extLst>
          </p:cNvPr>
          <p:cNvSpPr txBox="1"/>
          <p:nvPr/>
        </p:nvSpPr>
        <p:spPr>
          <a:xfrm>
            <a:off x="7605416" y="5063688"/>
            <a:ext cx="3200424" cy="830997"/>
          </a:xfrm>
          <a:prstGeom prst="rect">
            <a:avLst/>
          </a:prstGeom>
          <a:noFill/>
        </p:spPr>
        <p:txBody>
          <a:bodyPr wrap="square" rtlCol="0">
            <a:spAutoFit/>
          </a:bodyPr>
          <a:lstStyle/>
          <a:p>
            <a:pPr fontAlgn="base"/>
            <a:r>
              <a:rPr lang="en-US" sz="800" dirty="0">
                <a:latin typeface="Times New Roman" panose="02020603050405020304" pitchFamily="18" charset="0"/>
                <a:cs typeface="Times New Roman" panose="02020603050405020304" pitchFamily="18" charset="0"/>
              </a:rPr>
              <a:t>♦ Provides comprehensive and custom packaging for the liquid home cleaning products sector, and has the ability to safely process volatile liquids, such as bleach and hydrogen peroxide.</a:t>
            </a:r>
          </a:p>
          <a:p>
            <a:r>
              <a:rPr lang="en-US" sz="800" dirty="0">
                <a:latin typeface="Times New Roman" panose="02020603050405020304" pitchFamily="18" charset="0"/>
                <a:cs typeface="Times New Roman" panose="02020603050405020304" pitchFamily="18" charset="0"/>
              </a:rPr>
              <a:t>♦ </a:t>
            </a:r>
            <a:r>
              <a:rPr lang="en-US" sz="800" dirty="0">
                <a:solidFill>
                  <a:srgbClr val="0070C0"/>
                </a:solidFill>
                <a:latin typeface="Times New Roman" panose="02020603050405020304" pitchFamily="18" charset="0"/>
                <a:cs typeface="Times New Roman" panose="02020603050405020304" pitchFamily="18" charset="0"/>
              </a:rPr>
              <a:t>Seacoast’s capital was used to assist a New York-based family office in acquiring the Company as part of their business outsourcing growth strategy thesis.</a:t>
            </a:r>
            <a:r>
              <a:rPr lang="en-US" sz="800" dirty="0">
                <a:latin typeface="Times New Roman" panose="02020603050405020304" pitchFamily="18" charset="0"/>
                <a:cs typeface="Times New Roman" panose="02020603050405020304" pitchFamily="18" charset="0"/>
              </a:rPr>
              <a:t> </a:t>
            </a:r>
          </a:p>
        </p:txBody>
      </p:sp>
      <p:pic>
        <p:nvPicPr>
          <p:cNvPr id="8" name="Picture 7">
            <a:extLst>
              <a:ext uri="{FF2B5EF4-FFF2-40B4-BE49-F238E27FC236}">
                <a16:creationId xmlns:a16="http://schemas.microsoft.com/office/drawing/2014/main" id="{D54EEC7A-9E4D-4D20-802A-9CB35E120F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9009" y="2226645"/>
            <a:ext cx="1172156" cy="530868"/>
          </a:xfrm>
          <a:prstGeom prst="rect">
            <a:avLst/>
          </a:prstGeom>
        </p:spPr>
      </p:pic>
      <p:grpSp>
        <p:nvGrpSpPr>
          <p:cNvPr id="23" name="Group 22">
            <a:extLst>
              <a:ext uri="{FF2B5EF4-FFF2-40B4-BE49-F238E27FC236}">
                <a16:creationId xmlns:a16="http://schemas.microsoft.com/office/drawing/2014/main" id="{977FB553-602C-4592-B5FF-EDA0C44CA201}"/>
              </a:ext>
            </a:extLst>
          </p:cNvPr>
          <p:cNvGrpSpPr/>
          <p:nvPr/>
        </p:nvGrpSpPr>
        <p:grpSpPr>
          <a:xfrm>
            <a:off x="1032771" y="3875451"/>
            <a:ext cx="1188720" cy="341630"/>
            <a:chOff x="0" y="0"/>
            <a:chExt cx="1189881" cy="342900"/>
          </a:xfrm>
        </p:grpSpPr>
        <p:sp>
          <p:nvSpPr>
            <p:cNvPr id="24" name="Rectangle 23">
              <a:extLst>
                <a:ext uri="{FF2B5EF4-FFF2-40B4-BE49-F238E27FC236}">
                  <a16:creationId xmlns:a16="http://schemas.microsoft.com/office/drawing/2014/main" id="{054FDA64-A50F-41D7-9D11-2AC2CFEB841A}"/>
                </a:ext>
              </a:extLst>
            </p:cNvPr>
            <p:cNvSpPr/>
            <p:nvPr/>
          </p:nvSpPr>
          <p:spPr>
            <a:xfrm>
              <a:off x="0" y="0"/>
              <a:ext cx="1189881" cy="342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25" name="Picture 24">
              <a:extLst>
                <a:ext uri="{FF2B5EF4-FFF2-40B4-BE49-F238E27FC236}">
                  <a16:creationId xmlns:a16="http://schemas.microsoft.com/office/drawing/2014/main" id="{F105A918-517A-4F75-B5BD-DB679C3579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71" y="30312"/>
              <a:ext cx="1045210" cy="283845"/>
            </a:xfrm>
            <a:prstGeom prst="rect">
              <a:avLst/>
            </a:prstGeom>
          </p:spPr>
        </p:pic>
      </p:grpSp>
      <p:pic>
        <p:nvPicPr>
          <p:cNvPr id="35" name="Picture 34" descr="../../../../Desktop/Fact%20Sheet%20logos/Hayes.png">
            <a:extLst>
              <a:ext uri="{FF2B5EF4-FFF2-40B4-BE49-F238E27FC236}">
                <a16:creationId xmlns:a16="http://schemas.microsoft.com/office/drawing/2014/main" id="{532069DA-1039-41C8-B628-3323520EAB73}"/>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6155637" y="2386312"/>
            <a:ext cx="1393190" cy="339090"/>
          </a:xfrm>
          <a:prstGeom prst="rect">
            <a:avLst/>
          </a:prstGeom>
          <a:noFill/>
          <a:ln>
            <a:noFill/>
          </a:ln>
        </p:spPr>
      </p:pic>
      <p:pic>
        <p:nvPicPr>
          <p:cNvPr id="36" name="Picture 35">
            <a:extLst>
              <a:ext uri="{FF2B5EF4-FFF2-40B4-BE49-F238E27FC236}">
                <a16:creationId xmlns:a16="http://schemas.microsoft.com/office/drawing/2014/main" id="{4A7AF589-B3D2-45DA-B3D7-EA368787B91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416805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E679CAC6-4E58-394E-986E-18B5F327FA4B}" type="slidenum">
              <a:rPr lang="en-US" smtClean="0"/>
              <a:t>14</a:t>
            </a:fld>
            <a:endParaRPr lang="en-US" dirty="0"/>
          </a:p>
        </p:txBody>
      </p:sp>
      <p:sp>
        <p:nvSpPr>
          <p:cNvPr id="9" name="Rectangle 8"/>
          <p:cNvSpPr/>
          <p:nvPr/>
        </p:nvSpPr>
        <p:spPr>
          <a:xfrm>
            <a:off x="1524000" y="0"/>
            <a:ext cx="9144000" cy="838200"/>
          </a:xfrm>
          <a:prstGeom prst="rect">
            <a:avLst/>
          </a:prstGeom>
          <a:solidFill>
            <a:srgbClr val="2E6A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2222378" y="279400"/>
            <a:ext cx="2944076" cy="369332"/>
          </a:xfrm>
          <a:prstGeom prst="rect">
            <a:avLst/>
          </a:prstGeom>
          <a:noFill/>
        </p:spPr>
        <p:txBody>
          <a:bodyPr wrap="none" rtlCol="0">
            <a:spAutoFit/>
          </a:bodyPr>
          <a:lstStyle/>
          <a:p>
            <a:r>
              <a:rPr lang="en-GB" b="1" dirty="0">
                <a:solidFill>
                  <a:schemeClr val="bg1"/>
                </a:solidFill>
                <a:latin typeface="Times"/>
                <a:cs typeface="Times"/>
              </a:rPr>
              <a:t>INVESTMENT CRITERIA</a:t>
            </a:r>
          </a:p>
        </p:txBody>
      </p:sp>
      <p:sp>
        <p:nvSpPr>
          <p:cNvPr id="15" name="TextBox 14"/>
          <p:cNvSpPr txBox="1"/>
          <p:nvPr/>
        </p:nvSpPr>
        <p:spPr>
          <a:xfrm>
            <a:off x="2184400" y="1298496"/>
            <a:ext cx="6642100" cy="2308324"/>
          </a:xfrm>
          <a:prstGeom prst="rect">
            <a:avLst/>
          </a:prstGeom>
          <a:noFill/>
        </p:spPr>
        <p:txBody>
          <a:bodyPr wrap="square" rtlCol="0">
            <a:spAutoFit/>
          </a:bodyPr>
          <a:lstStyle/>
          <a:p>
            <a:r>
              <a:rPr lang="en-GB" sz="3600" b="1" dirty="0">
                <a:solidFill>
                  <a:schemeClr val="tx1">
                    <a:lumMod val="65000"/>
                    <a:lumOff val="35000"/>
                  </a:schemeClr>
                </a:solidFill>
                <a:latin typeface="Times"/>
                <a:cs typeface="Times"/>
              </a:rPr>
              <a:t>Seacoast invests </a:t>
            </a:r>
            <a:r>
              <a:rPr lang="en-GB" sz="3600" b="1" dirty="0">
                <a:solidFill>
                  <a:srgbClr val="2E6AB1"/>
                </a:solidFill>
                <a:latin typeface="Times"/>
                <a:cs typeface="Times"/>
              </a:rPr>
              <a:t>in established, lower middle market companies.</a:t>
            </a:r>
          </a:p>
          <a:p>
            <a:endParaRPr lang="en-US" sz="3600" b="1" dirty="0">
              <a:solidFill>
                <a:srgbClr val="595959"/>
              </a:solidFill>
              <a:latin typeface="Times"/>
              <a:cs typeface="Times"/>
            </a:endParaRPr>
          </a:p>
          <a:p>
            <a:endParaRPr lang="en-US" sz="3600" b="1" dirty="0">
              <a:solidFill>
                <a:srgbClr val="595959"/>
              </a:solidFill>
              <a:latin typeface="Times"/>
              <a:cs typeface="Times"/>
            </a:endParaRPr>
          </a:p>
        </p:txBody>
      </p:sp>
      <p:sp>
        <p:nvSpPr>
          <p:cNvPr id="16" name="TextBox 15"/>
          <p:cNvSpPr txBox="1"/>
          <p:nvPr/>
        </p:nvSpPr>
        <p:spPr>
          <a:xfrm>
            <a:off x="2276331" y="2563161"/>
            <a:ext cx="7491559" cy="4052135"/>
          </a:xfrm>
          <a:prstGeom prst="rect">
            <a:avLst/>
          </a:prstGeom>
          <a:noFill/>
        </p:spPr>
        <p:txBody>
          <a:bodyPr wrap="square" rtlCol="0">
            <a:spAutoFit/>
          </a:bodyPr>
          <a:lstStyle/>
          <a:p>
            <a:pPr marL="285750" indent="-285750">
              <a:lnSpc>
                <a:spcPct val="120000"/>
              </a:lnSpc>
              <a:buFont typeface="Arial"/>
              <a:buChar char="•"/>
            </a:pPr>
            <a:r>
              <a:rPr lang="en-GB" dirty="0">
                <a:solidFill>
                  <a:schemeClr val="tx1">
                    <a:lumMod val="75000"/>
                    <a:lumOff val="25000"/>
                  </a:schemeClr>
                </a:solidFill>
                <a:latin typeface="Times"/>
                <a:cs typeface="Times"/>
              </a:rPr>
              <a:t>Revenues of $10MM to $150MM</a:t>
            </a:r>
          </a:p>
          <a:p>
            <a:pPr marL="285750" indent="-285750">
              <a:lnSpc>
                <a:spcPct val="120000"/>
              </a:lnSpc>
              <a:buFont typeface="Arial"/>
              <a:buChar char="•"/>
            </a:pPr>
            <a:r>
              <a:rPr lang="en-GB" dirty="0">
                <a:latin typeface="Times"/>
                <a:cs typeface="Times"/>
              </a:rPr>
              <a:t>EBITDA of at least $2MM </a:t>
            </a:r>
          </a:p>
          <a:p>
            <a:pPr marL="285750" indent="-285750">
              <a:lnSpc>
                <a:spcPct val="120000"/>
              </a:lnSpc>
              <a:buFont typeface="Arial"/>
              <a:buChar char="•"/>
            </a:pPr>
            <a:r>
              <a:rPr lang="en-GB" dirty="0">
                <a:latin typeface="Times"/>
                <a:cs typeface="Times"/>
              </a:rPr>
              <a:t>Seacoast investment size of $5MM to $25MM</a:t>
            </a:r>
          </a:p>
          <a:p>
            <a:pPr marL="285750" indent="-285750">
              <a:lnSpc>
                <a:spcPct val="120000"/>
              </a:lnSpc>
              <a:buFont typeface="Arial"/>
              <a:buChar char="•"/>
            </a:pPr>
            <a:r>
              <a:rPr lang="en-GB" dirty="0">
                <a:latin typeface="Times"/>
                <a:cs typeface="Times"/>
              </a:rPr>
              <a:t>Experienced, committed, and incented management</a:t>
            </a:r>
          </a:p>
          <a:p>
            <a:pPr marL="285750" indent="-285750">
              <a:lnSpc>
                <a:spcPct val="120000"/>
              </a:lnSpc>
              <a:buFont typeface="Arial"/>
              <a:buChar char="•"/>
            </a:pPr>
            <a:r>
              <a:rPr lang="en-GB" dirty="0">
                <a:latin typeface="Times"/>
                <a:cs typeface="Times"/>
              </a:rPr>
              <a:t>Limited leverage (aka debt) “ahead” of Seacoast</a:t>
            </a:r>
          </a:p>
          <a:p>
            <a:pPr marL="285750" indent="-285750">
              <a:lnSpc>
                <a:spcPct val="120000"/>
              </a:lnSpc>
              <a:buFont typeface="Arial"/>
              <a:buChar char="•"/>
            </a:pPr>
            <a:r>
              <a:rPr lang="en-GB" dirty="0">
                <a:latin typeface="Times"/>
                <a:cs typeface="Times"/>
              </a:rPr>
              <a:t>Niche market leader with differentiated services or products</a:t>
            </a:r>
          </a:p>
          <a:p>
            <a:pPr marL="285750" indent="-285750">
              <a:lnSpc>
                <a:spcPct val="120000"/>
              </a:lnSpc>
              <a:buFont typeface="Arial"/>
              <a:buChar char="•"/>
            </a:pPr>
            <a:r>
              <a:rPr lang="en-GB" dirty="0">
                <a:solidFill>
                  <a:schemeClr val="tx1">
                    <a:lumMod val="75000"/>
                    <a:lumOff val="25000"/>
                  </a:schemeClr>
                </a:solidFill>
                <a:latin typeface="Times"/>
                <a:cs typeface="Times"/>
              </a:rPr>
              <a:t>Focused on value-added execution, not proof of concept</a:t>
            </a:r>
          </a:p>
          <a:p>
            <a:pPr marL="285750" indent="-285750">
              <a:lnSpc>
                <a:spcPct val="120000"/>
              </a:lnSpc>
              <a:buFont typeface="Arial"/>
              <a:buChar char="•"/>
            </a:pPr>
            <a:endParaRPr lang="en-GB" dirty="0">
              <a:solidFill>
                <a:schemeClr val="tx1">
                  <a:lumMod val="75000"/>
                  <a:lumOff val="25000"/>
                </a:schemeClr>
              </a:solidFill>
              <a:latin typeface="Times"/>
              <a:cs typeface="Times"/>
            </a:endParaRPr>
          </a:p>
          <a:p>
            <a:pPr marL="285750" indent="-285750">
              <a:lnSpc>
                <a:spcPct val="120000"/>
              </a:lnSpc>
              <a:buFont typeface="Arial"/>
              <a:buChar char="•"/>
            </a:pPr>
            <a:endParaRPr lang="en-GB"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p:txBody>
      </p:sp>
      <p:pic>
        <p:nvPicPr>
          <p:cNvPr id="12" name="Picture 11">
            <a:extLst>
              <a:ext uri="{FF2B5EF4-FFF2-40B4-BE49-F238E27FC236}">
                <a16:creationId xmlns:a16="http://schemas.microsoft.com/office/drawing/2014/main" id="{D28280EA-EFAB-4F46-8F59-F2508593AA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1075997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E679CAC6-4E58-394E-986E-18B5F327FA4B}" type="slidenum">
              <a:rPr lang="en-US" smtClean="0"/>
              <a:t>15</a:t>
            </a:fld>
            <a:endParaRPr lang="en-US" dirty="0"/>
          </a:p>
        </p:txBody>
      </p:sp>
      <p:sp>
        <p:nvSpPr>
          <p:cNvPr id="9" name="Rectangle 8"/>
          <p:cNvSpPr/>
          <p:nvPr/>
        </p:nvSpPr>
        <p:spPr>
          <a:xfrm>
            <a:off x="1524000" y="0"/>
            <a:ext cx="9144000" cy="838200"/>
          </a:xfrm>
          <a:prstGeom prst="rect">
            <a:avLst/>
          </a:prstGeom>
          <a:solidFill>
            <a:srgbClr val="2E6A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2222379" y="279400"/>
            <a:ext cx="3664529" cy="369332"/>
          </a:xfrm>
          <a:prstGeom prst="rect">
            <a:avLst/>
          </a:prstGeom>
          <a:noFill/>
        </p:spPr>
        <p:txBody>
          <a:bodyPr wrap="none" rtlCol="0">
            <a:spAutoFit/>
          </a:bodyPr>
          <a:lstStyle/>
          <a:p>
            <a:r>
              <a:rPr lang="en-GB" b="1" dirty="0">
                <a:solidFill>
                  <a:schemeClr val="bg1"/>
                </a:solidFill>
                <a:latin typeface="Times"/>
                <a:cs typeface="Times"/>
              </a:rPr>
              <a:t>CONSULTANTS WITH CAPITAL</a:t>
            </a:r>
            <a:endParaRPr lang="en-US" b="1" dirty="0">
              <a:solidFill>
                <a:schemeClr val="bg1"/>
              </a:solidFill>
              <a:latin typeface="Times"/>
              <a:cs typeface="Times"/>
            </a:endParaRPr>
          </a:p>
        </p:txBody>
      </p:sp>
      <p:sp>
        <p:nvSpPr>
          <p:cNvPr id="15" name="TextBox 14"/>
          <p:cNvSpPr txBox="1"/>
          <p:nvPr/>
        </p:nvSpPr>
        <p:spPr>
          <a:xfrm>
            <a:off x="2184400" y="1298499"/>
            <a:ext cx="6642100" cy="1200329"/>
          </a:xfrm>
          <a:prstGeom prst="rect">
            <a:avLst/>
          </a:prstGeom>
          <a:noFill/>
        </p:spPr>
        <p:txBody>
          <a:bodyPr wrap="square" rtlCol="0">
            <a:spAutoFit/>
          </a:bodyPr>
          <a:lstStyle/>
          <a:p>
            <a:r>
              <a:rPr lang="en-GB" sz="3600" b="1" dirty="0">
                <a:solidFill>
                  <a:schemeClr val="tx1">
                    <a:lumMod val="65000"/>
                    <a:lumOff val="35000"/>
                  </a:schemeClr>
                </a:solidFill>
                <a:latin typeface="Times"/>
                <a:cs typeface="Times"/>
              </a:rPr>
              <a:t>We help </a:t>
            </a:r>
            <a:r>
              <a:rPr lang="en-GB" sz="3600" b="1" dirty="0">
                <a:solidFill>
                  <a:srgbClr val="2E6AB1"/>
                </a:solidFill>
                <a:latin typeface="Times"/>
                <a:cs typeface="Times"/>
              </a:rPr>
              <a:t>portfolio Companies create greater value.</a:t>
            </a:r>
          </a:p>
        </p:txBody>
      </p:sp>
      <p:sp>
        <p:nvSpPr>
          <p:cNvPr id="16" name="TextBox 15"/>
          <p:cNvSpPr txBox="1"/>
          <p:nvPr/>
        </p:nvSpPr>
        <p:spPr>
          <a:xfrm>
            <a:off x="1961472" y="2722650"/>
            <a:ext cx="7205809" cy="4384534"/>
          </a:xfrm>
          <a:prstGeom prst="rect">
            <a:avLst/>
          </a:prstGeom>
          <a:noFill/>
        </p:spPr>
        <p:txBody>
          <a:bodyPr wrap="square" rtlCol="0">
            <a:spAutoFit/>
          </a:bodyPr>
          <a:lstStyle/>
          <a:p>
            <a:pPr marL="285750" indent="-285750">
              <a:lnSpc>
                <a:spcPct val="120000"/>
              </a:lnSpc>
              <a:buFont typeface="Arial"/>
              <a:buChar char="•"/>
            </a:pPr>
            <a:r>
              <a:rPr lang="en-GB" dirty="0">
                <a:solidFill>
                  <a:schemeClr val="tx1">
                    <a:lumMod val="75000"/>
                    <a:lumOff val="25000"/>
                  </a:schemeClr>
                </a:solidFill>
                <a:latin typeface="Times"/>
                <a:cs typeface="Times"/>
              </a:rPr>
              <a:t>Facilitate strategy development</a:t>
            </a:r>
          </a:p>
          <a:p>
            <a:pPr marL="285750" indent="-285750">
              <a:lnSpc>
                <a:spcPct val="120000"/>
              </a:lnSpc>
              <a:buFont typeface="Arial"/>
              <a:buChar char="•"/>
            </a:pPr>
            <a:r>
              <a:rPr lang="en-GB" dirty="0">
                <a:solidFill>
                  <a:schemeClr val="tx1">
                    <a:lumMod val="75000"/>
                    <a:lumOff val="25000"/>
                  </a:schemeClr>
                </a:solidFill>
                <a:latin typeface="Times"/>
                <a:cs typeface="Times"/>
              </a:rPr>
              <a:t>Improve financial reporting and information systems</a:t>
            </a:r>
          </a:p>
          <a:p>
            <a:pPr marL="285750" indent="-285750">
              <a:lnSpc>
                <a:spcPct val="120000"/>
              </a:lnSpc>
              <a:buFont typeface="Arial"/>
              <a:buChar char="•"/>
            </a:pPr>
            <a:r>
              <a:rPr lang="en-GB" dirty="0">
                <a:solidFill>
                  <a:schemeClr val="tx1">
                    <a:lumMod val="75000"/>
                    <a:lumOff val="25000"/>
                  </a:schemeClr>
                </a:solidFill>
                <a:latin typeface="Times"/>
                <a:cs typeface="Times"/>
              </a:rPr>
              <a:t>Assist with key hires, such as CFOs and COOs, if needed</a:t>
            </a:r>
          </a:p>
          <a:p>
            <a:pPr marL="285750" indent="-285750">
              <a:lnSpc>
                <a:spcPct val="120000"/>
              </a:lnSpc>
              <a:buFont typeface="Arial"/>
              <a:buChar char="•"/>
            </a:pPr>
            <a:r>
              <a:rPr lang="en-GB" dirty="0">
                <a:solidFill>
                  <a:schemeClr val="tx1">
                    <a:lumMod val="75000"/>
                    <a:lumOff val="25000"/>
                  </a:schemeClr>
                </a:solidFill>
                <a:latin typeface="Times"/>
                <a:cs typeface="Times"/>
              </a:rPr>
              <a:t>Source, evaluate, finance, close, and integrate acquisitions</a:t>
            </a:r>
          </a:p>
          <a:p>
            <a:pPr marL="285750" indent="-285750">
              <a:lnSpc>
                <a:spcPct val="120000"/>
              </a:lnSpc>
              <a:buFont typeface="Arial"/>
              <a:buChar char="•"/>
            </a:pPr>
            <a:r>
              <a:rPr lang="en-GB" dirty="0">
                <a:latin typeface="Times"/>
                <a:cs typeface="Times"/>
              </a:rPr>
              <a:t>Invest additional capital</a:t>
            </a:r>
          </a:p>
          <a:p>
            <a:pPr marL="285750" indent="-285750">
              <a:lnSpc>
                <a:spcPct val="120000"/>
              </a:lnSpc>
              <a:buFont typeface="Arial"/>
              <a:buChar char="•"/>
            </a:pPr>
            <a:r>
              <a:rPr lang="en-GB" dirty="0">
                <a:latin typeface="Times"/>
                <a:cs typeface="Times"/>
              </a:rPr>
              <a:t>Annual Executive Summit focused on professional development and networking</a:t>
            </a:r>
          </a:p>
          <a:p>
            <a:pPr marL="285750" indent="-285750">
              <a:lnSpc>
                <a:spcPct val="120000"/>
              </a:lnSpc>
              <a:buFont typeface="Arial"/>
              <a:buChar char="•"/>
            </a:pPr>
            <a:r>
              <a:rPr lang="en-GB" dirty="0">
                <a:latin typeface="Times"/>
                <a:cs typeface="Times"/>
              </a:rPr>
              <a:t>Most importantly, act as a sounding board to help solve problems, identify new opportunities, and create value</a:t>
            </a:r>
          </a:p>
          <a:p>
            <a:pPr marL="285750" indent="-285750">
              <a:lnSpc>
                <a:spcPct val="120000"/>
              </a:lnSpc>
              <a:buFont typeface="Arial"/>
              <a:buChar char="•"/>
            </a:pPr>
            <a:r>
              <a:rPr lang="en-GB" dirty="0">
                <a:latin typeface="Times"/>
                <a:cs typeface="Times"/>
              </a:rPr>
              <a:t>We personally invest in every transaction</a:t>
            </a: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a:p>
            <a:pPr marL="285750" indent="-285750">
              <a:lnSpc>
                <a:spcPct val="120000"/>
              </a:lnSpc>
              <a:buFont typeface="Arial"/>
              <a:buChar char="•"/>
            </a:pPr>
            <a:endParaRPr lang="en-US" dirty="0">
              <a:solidFill>
                <a:schemeClr val="tx1">
                  <a:lumMod val="75000"/>
                  <a:lumOff val="25000"/>
                </a:schemeClr>
              </a:solidFill>
              <a:latin typeface="Times"/>
              <a:cs typeface="Times"/>
            </a:endParaRPr>
          </a:p>
        </p:txBody>
      </p:sp>
      <p:sp>
        <p:nvSpPr>
          <p:cNvPr id="2" name="TextBox 1">
            <a:extLst>
              <a:ext uri="{FF2B5EF4-FFF2-40B4-BE49-F238E27FC236}">
                <a16:creationId xmlns:a16="http://schemas.microsoft.com/office/drawing/2014/main" id="{C6D1787B-4162-43CD-A1D9-2DF1647E1772}"/>
              </a:ext>
            </a:extLst>
          </p:cNvPr>
          <p:cNvSpPr txBox="1"/>
          <p:nvPr/>
        </p:nvSpPr>
        <p:spPr>
          <a:xfrm>
            <a:off x="6143336" y="5851646"/>
            <a:ext cx="4934527" cy="646331"/>
          </a:xfrm>
          <a:prstGeom prst="rect">
            <a:avLst/>
          </a:prstGeom>
          <a:noFill/>
          <a:ln w="19050">
            <a:solidFill>
              <a:srgbClr val="0070C0"/>
            </a:solidFill>
          </a:ln>
        </p:spPr>
        <p:txBody>
          <a:bodyPr wrap="square" rtlCol="0">
            <a:spAutoFit/>
          </a:bodyPr>
          <a:lstStyle/>
          <a:p>
            <a:r>
              <a:rPr lang="en-US" b="1" dirty="0">
                <a:solidFill>
                  <a:srgbClr val="0070C0"/>
                </a:solidFill>
              </a:rPr>
              <a:t>These options are made available to our portfolio companies, if needed, and not forced upon them </a:t>
            </a:r>
          </a:p>
        </p:txBody>
      </p:sp>
      <p:pic>
        <p:nvPicPr>
          <p:cNvPr id="12" name="Picture 11">
            <a:extLst>
              <a:ext uri="{FF2B5EF4-FFF2-40B4-BE49-F238E27FC236}">
                <a16:creationId xmlns:a16="http://schemas.microsoft.com/office/drawing/2014/main" id="{051A1B40-9AA0-49D7-A7AC-3AFC09B11A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375707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7"/>
          <p:cNvSpPr>
            <a:spLocks noGrp="1"/>
          </p:cNvSpPr>
          <p:nvPr>
            <p:ph type="sldNum" sz="quarter" idx="12"/>
          </p:nvPr>
        </p:nvSpPr>
        <p:spPr>
          <a:xfrm>
            <a:off x="8077200" y="6356353"/>
            <a:ext cx="2133600" cy="365125"/>
          </a:xfrm>
        </p:spPr>
        <p:txBody>
          <a:bodyPr/>
          <a:lstStyle/>
          <a:p>
            <a:fld id="{E679CAC6-4E58-394E-986E-18B5F327FA4B}" type="slidenum">
              <a:rPr lang="en-US" smtClean="0"/>
              <a:t>16</a:t>
            </a:fld>
            <a:endParaRPr lang="en-US" dirty="0"/>
          </a:p>
        </p:txBody>
      </p:sp>
      <p:sp>
        <p:nvSpPr>
          <p:cNvPr id="6" name="Rectangle 5"/>
          <p:cNvSpPr/>
          <p:nvPr/>
        </p:nvSpPr>
        <p:spPr>
          <a:xfrm>
            <a:off x="806243" y="781287"/>
            <a:ext cx="10520517" cy="838200"/>
          </a:xfrm>
          <a:prstGeom prst="rect">
            <a:avLst/>
          </a:prstGeom>
          <a:solidFill>
            <a:srgbClr val="2E6A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1173032" y="975244"/>
            <a:ext cx="4654095" cy="369332"/>
          </a:xfrm>
          <a:prstGeom prst="rect">
            <a:avLst/>
          </a:prstGeom>
          <a:noFill/>
        </p:spPr>
        <p:txBody>
          <a:bodyPr wrap="none" rtlCol="0">
            <a:spAutoFit/>
          </a:bodyPr>
          <a:lstStyle/>
          <a:p>
            <a:r>
              <a:rPr lang="en-GB" b="1" dirty="0">
                <a:solidFill>
                  <a:schemeClr val="bg1"/>
                </a:solidFill>
                <a:latin typeface="Times"/>
                <a:cs typeface="Times"/>
              </a:rPr>
              <a:t>SEACOAST IMPACT - BY THE NUMBERS</a:t>
            </a:r>
            <a:endParaRPr lang="en-US" b="1" dirty="0">
              <a:solidFill>
                <a:schemeClr val="bg1"/>
              </a:solidFill>
              <a:latin typeface="Times"/>
              <a:cs typeface="Times"/>
            </a:endParaRPr>
          </a:p>
        </p:txBody>
      </p:sp>
      <p:sp>
        <p:nvSpPr>
          <p:cNvPr id="10" name="TextBox 9"/>
          <p:cNvSpPr txBox="1"/>
          <p:nvPr/>
        </p:nvSpPr>
        <p:spPr>
          <a:xfrm>
            <a:off x="2184400" y="1883516"/>
            <a:ext cx="7691398" cy="1200329"/>
          </a:xfrm>
          <a:prstGeom prst="rect">
            <a:avLst/>
          </a:prstGeom>
          <a:noFill/>
        </p:spPr>
        <p:txBody>
          <a:bodyPr wrap="square" rtlCol="0">
            <a:spAutoFit/>
          </a:bodyPr>
          <a:lstStyle/>
          <a:p>
            <a:r>
              <a:rPr lang="en-US" sz="3600" b="1" dirty="0">
                <a:solidFill>
                  <a:srgbClr val="595959"/>
                </a:solidFill>
                <a:latin typeface="Times"/>
                <a:cs typeface="Times"/>
              </a:rPr>
              <a:t>During Seacoast’s average investment term, </a:t>
            </a:r>
            <a:r>
              <a:rPr lang="en-US" sz="3600" b="1" dirty="0">
                <a:solidFill>
                  <a:srgbClr val="2E6AB1"/>
                </a:solidFill>
                <a:latin typeface="Times"/>
                <a:cs typeface="Times"/>
              </a:rPr>
              <a:t>our impact has been noteworthy</a:t>
            </a:r>
          </a:p>
        </p:txBody>
      </p:sp>
      <p:sp>
        <p:nvSpPr>
          <p:cNvPr id="12" name="TextBox 11"/>
          <p:cNvSpPr txBox="1"/>
          <p:nvPr/>
        </p:nvSpPr>
        <p:spPr>
          <a:xfrm>
            <a:off x="2234914" y="3412164"/>
            <a:ext cx="473206" cy="757130"/>
          </a:xfrm>
          <a:prstGeom prst="rect">
            <a:avLst/>
          </a:prstGeom>
          <a:noFill/>
        </p:spPr>
        <p:txBody>
          <a:bodyPr wrap="none" rtlCol="0">
            <a:spAutoFit/>
          </a:bodyPr>
          <a:lstStyle/>
          <a:p>
            <a:pPr>
              <a:lnSpc>
                <a:spcPct val="120000"/>
              </a:lnSpc>
            </a:pPr>
            <a:endParaRPr lang="en-US" b="1" dirty="0">
              <a:solidFill>
                <a:srgbClr val="595959"/>
              </a:solidFill>
              <a:latin typeface="Times"/>
              <a:cs typeface="Times"/>
            </a:endParaRPr>
          </a:p>
          <a:p>
            <a:pPr marL="285750" indent="-285750">
              <a:lnSpc>
                <a:spcPct val="120000"/>
              </a:lnSpc>
              <a:buFont typeface="Arial"/>
              <a:buChar char="•"/>
            </a:pPr>
            <a:endParaRPr lang="en-US" b="1" dirty="0">
              <a:solidFill>
                <a:srgbClr val="595959"/>
              </a:solidFill>
              <a:latin typeface="Times"/>
              <a:cs typeface="Times"/>
            </a:endParaRPr>
          </a:p>
        </p:txBody>
      </p:sp>
      <p:graphicFrame>
        <p:nvGraphicFramePr>
          <p:cNvPr id="2" name="Table 1"/>
          <p:cNvGraphicFramePr>
            <a:graphicFrameLocks noGrp="1"/>
          </p:cNvGraphicFramePr>
          <p:nvPr>
            <p:extLst>
              <p:ext uri="{D42A27DB-BD31-4B8C-83A1-F6EECF244321}">
                <p14:modId xmlns:p14="http://schemas.microsoft.com/office/powerpoint/2010/main" val="3304343414"/>
              </p:ext>
            </p:extLst>
          </p:nvPr>
        </p:nvGraphicFramePr>
        <p:xfrm>
          <a:off x="3048000" y="3979090"/>
          <a:ext cx="5730844" cy="1752600"/>
        </p:xfrm>
        <a:graphic>
          <a:graphicData uri="http://schemas.openxmlformats.org/drawingml/2006/table">
            <a:tbl>
              <a:tblPr firstRow="1" bandRow="1">
                <a:tableStyleId>{5C22544A-7EE6-4342-B048-85BDC9FD1C3A}</a:tableStyleId>
              </a:tblPr>
              <a:tblGrid>
                <a:gridCol w="2682844">
                  <a:extLst>
                    <a:ext uri="{9D8B030D-6E8A-4147-A177-3AD203B41FA5}">
                      <a16:colId xmlns:a16="http://schemas.microsoft.com/office/drawing/2014/main" val="2414194222"/>
                    </a:ext>
                  </a:extLst>
                </a:gridCol>
                <a:gridCol w="1524000">
                  <a:extLst>
                    <a:ext uri="{9D8B030D-6E8A-4147-A177-3AD203B41FA5}">
                      <a16:colId xmlns:a16="http://schemas.microsoft.com/office/drawing/2014/main" val="3961691527"/>
                    </a:ext>
                  </a:extLst>
                </a:gridCol>
                <a:gridCol w="1524000">
                  <a:extLst>
                    <a:ext uri="{9D8B030D-6E8A-4147-A177-3AD203B41FA5}">
                      <a16:colId xmlns:a16="http://schemas.microsoft.com/office/drawing/2014/main" val="3071979529"/>
                    </a:ext>
                  </a:extLst>
                </a:gridCol>
              </a:tblGrid>
              <a:tr h="370840">
                <a:tc>
                  <a:txBody>
                    <a:bodyPr/>
                    <a:lstStyle/>
                    <a:p>
                      <a:pPr algn="ctr"/>
                      <a:r>
                        <a:rPr lang="en-US" dirty="0"/>
                        <a:t>Impact Category</a:t>
                      </a:r>
                    </a:p>
                  </a:txBody>
                  <a:tcPr anchor="ctr"/>
                </a:tc>
                <a:tc>
                  <a:txBody>
                    <a:bodyPr/>
                    <a:lstStyle/>
                    <a:p>
                      <a:pPr algn="ctr"/>
                      <a:r>
                        <a:rPr lang="en-US" dirty="0"/>
                        <a:t>Actual</a:t>
                      </a:r>
                    </a:p>
                    <a:p>
                      <a:pPr algn="ctr"/>
                      <a:r>
                        <a:rPr lang="en-US" dirty="0"/>
                        <a:t>Impact</a:t>
                      </a:r>
                    </a:p>
                  </a:txBody>
                  <a:tcPr anchor="ctr"/>
                </a:tc>
                <a:tc>
                  <a:txBody>
                    <a:bodyPr/>
                    <a:lstStyle/>
                    <a:p>
                      <a:pPr algn="ctr"/>
                      <a:r>
                        <a:rPr lang="en-US" dirty="0"/>
                        <a:t>Min/Max* Removed</a:t>
                      </a:r>
                    </a:p>
                  </a:txBody>
                  <a:tcPr anchor="ctr"/>
                </a:tc>
                <a:extLst>
                  <a:ext uri="{0D108BD9-81ED-4DB2-BD59-A6C34878D82A}">
                    <a16:rowId xmlns:a16="http://schemas.microsoft.com/office/drawing/2014/main" val="3757351931"/>
                  </a:ext>
                </a:extLst>
              </a:tr>
              <a:tr h="370840">
                <a:tc>
                  <a:txBody>
                    <a:bodyPr/>
                    <a:lstStyle/>
                    <a:p>
                      <a:r>
                        <a:rPr lang="en-US" dirty="0"/>
                        <a:t>Average Revenue Growth</a:t>
                      </a:r>
                    </a:p>
                  </a:txBody>
                  <a:tcPr/>
                </a:tc>
                <a:tc>
                  <a:txBody>
                    <a:bodyPr/>
                    <a:lstStyle/>
                    <a:p>
                      <a:pPr algn="ctr"/>
                      <a:r>
                        <a:rPr lang="en-US" dirty="0"/>
                        <a:t>113%</a:t>
                      </a:r>
                    </a:p>
                  </a:txBody>
                  <a:tcPr/>
                </a:tc>
                <a:tc>
                  <a:txBody>
                    <a:bodyPr/>
                    <a:lstStyle/>
                    <a:p>
                      <a:pPr algn="ctr"/>
                      <a:r>
                        <a:rPr lang="en-US" dirty="0"/>
                        <a:t>91%</a:t>
                      </a:r>
                    </a:p>
                  </a:txBody>
                  <a:tcPr/>
                </a:tc>
                <a:extLst>
                  <a:ext uri="{0D108BD9-81ED-4DB2-BD59-A6C34878D82A}">
                    <a16:rowId xmlns:a16="http://schemas.microsoft.com/office/drawing/2014/main" val="2341565715"/>
                  </a:ext>
                </a:extLst>
              </a:tr>
              <a:tr h="370840">
                <a:tc>
                  <a:txBody>
                    <a:bodyPr/>
                    <a:lstStyle/>
                    <a:p>
                      <a:r>
                        <a:rPr lang="en-US" dirty="0"/>
                        <a:t>Average EBITDA Growth</a:t>
                      </a:r>
                    </a:p>
                  </a:txBody>
                  <a:tcPr/>
                </a:tc>
                <a:tc>
                  <a:txBody>
                    <a:bodyPr/>
                    <a:lstStyle/>
                    <a:p>
                      <a:pPr algn="ctr"/>
                      <a:r>
                        <a:rPr lang="en-US" dirty="0"/>
                        <a:t>75%</a:t>
                      </a:r>
                    </a:p>
                  </a:txBody>
                  <a:tcPr/>
                </a:tc>
                <a:tc>
                  <a:txBody>
                    <a:bodyPr/>
                    <a:lstStyle/>
                    <a:p>
                      <a:pPr algn="ctr"/>
                      <a:r>
                        <a:rPr lang="en-US" dirty="0"/>
                        <a:t>78%</a:t>
                      </a:r>
                    </a:p>
                  </a:txBody>
                  <a:tcPr/>
                </a:tc>
                <a:extLst>
                  <a:ext uri="{0D108BD9-81ED-4DB2-BD59-A6C34878D82A}">
                    <a16:rowId xmlns:a16="http://schemas.microsoft.com/office/drawing/2014/main" val="2165939469"/>
                  </a:ext>
                </a:extLst>
              </a:tr>
              <a:tr h="370840">
                <a:tc>
                  <a:txBody>
                    <a:bodyPr/>
                    <a:lstStyle/>
                    <a:p>
                      <a:r>
                        <a:rPr lang="en-US" dirty="0"/>
                        <a:t>Average Employee Growth</a:t>
                      </a:r>
                    </a:p>
                  </a:txBody>
                  <a:tcPr/>
                </a:tc>
                <a:tc>
                  <a:txBody>
                    <a:bodyPr/>
                    <a:lstStyle/>
                    <a:p>
                      <a:pPr algn="ctr"/>
                      <a:r>
                        <a:rPr lang="en-US" dirty="0"/>
                        <a:t>213%</a:t>
                      </a:r>
                    </a:p>
                  </a:txBody>
                  <a:tcPr/>
                </a:tc>
                <a:tc>
                  <a:txBody>
                    <a:bodyPr/>
                    <a:lstStyle/>
                    <a:p>
                      <a:pPr algn="ctr"/>
                      <a:r>
                        <a:rPr lang="en-US" dirty="0"/>
                        <a:t>49%</a:t>
                      </a:r>
                    </a:p>
                  </a:txBody>
                  <a:tcPr/>
                </a:tc>
                <a:extLst>
                  <a:ext uri="{0D108BD9-81ED-4DB2-BD59-A6C34878D82A}">
                    <a16:rowId xmlns:a16="http://schemas.microsoft.com/office/drawing/2014/main" val="3541794242"/>
                  </a:ext>
                </a:extLst>
              </a:tr>
            </a:tbl>
          </a:graphicData>
        </a:graphic>
      </p:graphicFrame>
      <p:sp>
        <p:nvSpPr>
          <p:cNvPr id="3" name="TextBox 2"/>
          <p:cNvSpPr txBox="1"/>
          <p:nvPr/>
        </p:nvSpPr>
        <p:spPr>
          <a:xfrm>
            <a:off x="2669463" y="6046866"/>
            <a:ext cx="6565334" cy="523220"/>
          </a:xfrm>
          <a:prstGeom prst="rect">
            <a:avLst/>
          </a:prstGeom>
          <a:noFill/>
        </p:spPr>
        <p:txBody>
          <a:bodyPr wrap="square" rtlCol="0">
            <a:spAutoFit/>
          </a:bodyPr>
          <a:lstStyle/>
          <a:p>
            <a:r>
              <a:rPr lang="en-US" sz="1400" dirty="0">
                <a:solidFill>
                  <a:srgbClr val="2E6AB1"/>
                </a:solidFill>
                <a:latin typeface="Times" panose="02020603050405020304" pitchFamily="18" charset="0"/>
                <a:cs typeface="Times" panose="02020603050405020304" pitchFamily="18" charset="0"/>
              </a:rPr>
              <a:t>*Note: Actual Impact figures based on 55 exited investments from 1994 to 2017. Min/Max removed from each of 3 fully invested funds.</a:t>
            </a:r>
          </a:p>
        </p:txBody>
      </p:sp>
      <p:pic>
        <p:nvPicPr>
          <p:cNvPr id="14" name="Picture 13">
            <a:extLst>
              <a:ext uri="{FF2B5EF4-FFF2-40B4-BE49-F238E27FC236}">
                <a16:creationId xmlns:a16="http://schemas.microsoft.com/office/drawing/2014/main" id="{47E184F3-02E2-45F0-B886-6DF961E2CD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10343919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A32B5-F344-4C0B-A817-6C2A07B957BB}"/>
              </a:ext>
            </a:extLst>
          </p:cNvPr>
          <p:cNvSpPr>
            <a:spLocks noGrp="1"/>
          </p:cNvSpPr>
          <p:nvPr>
            <p:ph type="title"/>
          </p:nvPr>
        </p:nvSpPr>
        <p:spPr/>
        <p:txBody>
          <a:bodyPr/>
          <a:lstStyle/>
          <a:p>
            <a:r>
              <a:rPr lang="en-US" dirty="0"/>
              <a:t>In Summary</a:t>
            </a:r>
          </a:p>
        </p:txBody>
      </p:sp>
      <p:sp>
        <p:nvSpPr>
          <p:cNvPr id="3" name="Content Placeholder 2">
            <a:extLst>
              <a:ext uri="{FF2B5EF4-FFF2-40B4-BE49-F238E27FC236}">
                <a16:creationId xmlns:a16="http://schemas.microsoft.com/office/drawing/2014/main" id="{92E17457-1B1B-441C-9E05-FBDC6412063E}"/>
              </a:ext>
            </a:extLst>
          </p:cNvPr>
          <p:cNvSpPr>
            <a:spLocks noGrp="1"/>
          </p:cNvSpPr>
          <p:nvPr>
            <p:ph idx="1"/>
          </p:nvPr>
        </p:nvSpPr>
        <p:spPr/>
        <p:txBody>
          <a:bodyPr>
            <a:normAutofit lnSpcReduction="10000"/>
          </a:bodyPr>
          <a:lstStyle/>
          <a:p>
            <a:r>
              <a:rPr lang="en-US" dirty="0"/>
              <a:t>There is an alternative to giving up control of your company through an infusion of Non-Control Capital</a:t>
            </a:r>
          </a:p>
          <a:p>
            <a:r>
              <a:rPr lang="en-US" dirty="0"/>
              <a:t>All investors are not created equal</a:t>
            </a:r>
          </a:p>
          <a:p>
            <a:r>
              <a:rPr lang="en-US" dirty="0"/>
              <a:t>Non-Control Capital investing is a specialty:</a:t>
            </a:r>
          </a:p>
          <a:p>
            <a:pPr lvl="1"/>
            <a:r>
              <a:rPr lang="en-US" dirty="0"/>
              <a:t>Choose only an investor with decades of Non-Control heritage, experience, and focus (</a:t>
            </a:r>
            <a:r>
              <a:rPr lang="en-US" dirty="0">
                <a:solidFill>
                  <a:srgbClr val="2E6AB1"/>
                </a:solidFill>
              </a:rPr>
              <a:t>see Questionnaire in the Epilogue section of this presentation</a:t>
            </a:r>
            <a:r>
              <a:rPr lang="en-US" dirty="0"/>
              <a:t>)</a:t>
            </a:r>
          </a:p>
          <a:p>
            <a:r>
              <a:rPr lang="en-US" dirty="0"/>
              <a:t>It means more than just capital:</a:t>
            </a:r>
          </a:p>
          <a:p>
            <a:pPr lvl="1"/>
            <a:r>
              <a:rPr lang="en-US" dirty="0"/>
              <a:t>Team up with an accomplished investor who can bring demonstrated growth abilities, not simply write a check</a:t>
            </a:r>
          </a:p>
          <a:p>
            <a:r>
              <a:rPr lang="en-US" dirty="0"/>
              <a:t>Chemistry between company management and the investor is critical:</a:t>
            </a:r>
          </a:p>
          <a:p>
            <a:pPr lvl="1"/>
            <a:r>
              <a:rPr lang="en-US" dirty="0"/>
              <a:t>If Seacoast’s interests are not aligned with management, we don’t invest</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EC20DB9E-A4CF-4CE4-96C9-1382C0B0EE0A}"/>
              </a:ext>
            </a:extLst>
          </p:cNvPr>
          <p:cNvSpPr>
            <a:spLocks noGrp="1"/>
          </p:cNvSpPr>
          <p:nvPr>
            <p:ph type="sldNum" sz="quarter" idx="12"/>
          </p:nvPr>
        </p:nvSpPr>
        <p:spPr/>
        <p:txBody>
          <a:bodyPr/>
          <a:lstStyle/>
          <a:p>
            <a:fld id="{9A24B03B-A3B0-42C9-8ADA-D92F7BCF5872}" type="slidenum">
              <a:rPr lang="en-US" smtClean="0"/>
              <a:t>17</a:t>
            </a:fld>
            <a:endParaRPr lang="en-US" dirty="0"/>
          </a:p>
        </p:txBody>
      </p:sp>
      <p:pic>
        <p:nvPicPr>
          <p:cNvPr id="8" name="Picture 7">
            <a:extLst>
              <a:ext uri="{FF2B5EF4-FFF2-40B4-BE49-F238E27FC236}">
                <a16:creationId xmlns:a16="http://schemas.microsoft.com/office/drawing/2014/main" id="{D9CC44EB-C044-4AEE-95C0-458BB479A7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741743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eacoast-Icon2.png">
            <a:extLst>
              <a:ext uri="{FF2B5EF4-FFF2-40B4-BE49-F238E27FC236}">
                <a16:creationId xmlns:a16="http://schemas.microsoft.com/office/drawing/2014/main" id="{8B29CCE1-5BD2-43D7-97B5-A9321D4F1C28}"/>
              </a:ext>
            </a:extLst>
          </p:cNvPr>
          <p:cNvPicPr>
            <a:picLocks noChangeAspect="1"/>
          </p:cNvPicPr>
          <p:nvPr/>
        </p:nvPicPr>
        <p:blipFill rotWithShape="1">
          <a:blip r:embed="rId2">
            <a:extLst>
              <a:ext uri="{28A0092B-C50C-407E-A947-70E740481C1C}">
                <a14:useLocalDpi xmlns:a14="http://schemas.microsoft.com/office/drawing/2010/main" val="0"/>
              </a:ext>
            </a:extLst>
          </a:blip>
          <a:srcRect l="31385" t="24275"/>
          <a:stretch/>
        </p:blipFill>
        <p:spPr>
          <a:xfrm>
            <a:off x="-5538" y="-4"/>
            <a:ext cx="3632947" cy="5524501"/>
          </a:xfrm>
          <a:prstGeom prst="rect">
            <a:avLst/>
          </a:prstGeom>
        </p:spPr>
      </p:pic>
      <p:sp>
        <p:nvSpPr>
          <p:cNvPr id="2" name="TextBox 1">
            <a:extLst>
              <a:ext uri="{FF2B5EF4-FFF2-40B4-BE49-F238E27FC236}">
                <a16:creationId xmlns:a16="http://schemas.microsoft.com/office/drawing/2014/main" id="{715D3064-901E-403B-8743-DCE7ADEEE1D8}"/>
              </a:ext>
            </a:extLst>
          </p:cNvPr>
          <p:cNvSpPr txBox="1"/>
          <p:nvPr/>
        </p:nvSpPr>
        <p:spPr>
          <a:xfrm>
            <a:off x="5842126" y="4453498"/>
            <a:ext cx="1260281" cy="461665"/>
          </a:xfrm>
          <a:prstGeom prst="rect">
            <a:avLst/>
          </a:prstGeom>
          <a:noFill/>
        </p:spPr>
        <p:txBody>
          <a:bodyPr wrap="none" rtlCol="0">
            <a:spAutoFit/>
          </a:bodyPr>
          <a:lstStyle/>
          <a:p>
            <a:r>
              <a:rPr lang="en-US" sz="2400" dirty="0"/>
              <a:t>Epilogue</a:t>
            </a:r>
          </a:p>
        </p:txBody>
      </p:sp>
      <p:sp>
        <p:nvSpPr>
          <p:cNvPr id="4" name="Slide Number Placeholder 3">
            <a:extLst>
              <a:ext uri="{FF2B5EF4-FFF2-40B4-BE49-F238E27FC236}">
                <a16:creationId xmlns:a16="http://schemas.microsoft.com/office/drawing/2014/main" id="{852481CA-0049-4635-B2F6-5BC3F76710F5}"/>
              </a:ext>
            </a:extLst>
          </p:cNvPr>
          <p:cNvSpPr>
            <a:spLocks noGrp="1"/>
          </p:cNvSpPr>
          <p:nvPr>
            <p:ph type="sldNum" sz="quarter" idx="12"/>
          </p:nvPr>
        </p:nvSpPr>
        <p:spPr/>
        <p:txBody>
          <a:bodyPr/>
          <a:lstStyle/>
          <a:p>
            <a:fld id="{9A24B03B-A3B0-42C9-8ADA-D92F7BCF5872}" type="slidenum">
              <a:rPr lang="en-US" smtClean="0"/>
              <a:t>18</a:t>
            </a:fld>
            <a:endParaRPr lang="en-US" dirty="0"/>
          </a:p>
        </p:txBody>
      </p:sp>
      <p:pic>
        <p:nvPicPr>
          <p:cNvPr id="7" name="Picture 6">
            <a:extLst>
              <a:ext uri="{FF2B5EF4-FFF2-40B4-BE49-F238E27FC236}">
                <a16:creationId xmlns:a16="http://schemas.microsoft.com/office/drawing/2014/main" id="{26DF6FFE-274F-4D14-AF9B-C9941FE5F6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6726" y="2328674"/>
            <a:ext cx="4321633" cy="1413676"/>
          </a:xfrm>
          <a:prstGeom prst="rect">
            <a:avLst/>
          </a:prstGeom>
        </p:spPr>
      </p:pic>
    </p:spTree>
    <p:extLst>
      <p:ext uri="{BB962C8B-B14F-4D97-AF65-F5344CB8AC3E}">
        <p14:creationId xmlns:p14="http://schemas.microsoft.com/office/powerpoint/2010/main" val="2164209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E5A88-8AEC-412A-B545-6504E735F33C}"/>
              </a:ext>
            </a:extLst>
          </p:cNvPr>
          <p:cNvSpPr>
            <a:spLocks noGrp="1"/>
          </p:cNvSpPr>
          <p:nvPr>
            <p:ph type="title"/>
          </p:nvPr>
        </p:nvSpPr>
        <p:spPr/>
        <p:txBody>
          <a:bodyPr/>
          <a:lstStyle/>
          <a:p>
            <a:r>
              <a:rPr lang="en-US" dirty="0"/>
              <a:t>The Critical Questions to Ask of Any Prospective Non-Control Investor</a:t>
            </a:r>
          </a:p>
        </p:txBody>
      </p:sp>
      <p:sp>
        <p:nvSpPr>
          <p:cNvPr id="3" name="Content Placeholder 2">
            <a:extLst>
              <a:ext uri="{FF2B5EF4-FFF2-40B4-BE49-F238E27FC236}">
                <a16:creationId xmlns:a16="http://schemas.microsoft.com/office/drawing/2014/main" id="{45A9C028-4CDA-4C6E-B25C-166DCA2589E1}"/>
              </a:ext>
            </a:extLst>
          </p:cNvPr>
          <p:cNvSpPr>
            <a:spLocks noGrp="1"/>
          </p:cNvSpPr>
          <p:nvPr>
            <p:ph idx="1"/>
          </p:nvPr>
        </p:nvSpPr>
        <p:spPr>
          <a:xfrm>
            <a:off x="731588" y="2366884"/>
            <a:ext cx="10515600" cy="4351338"/>
          </a:xfrm>
        </p:spPr>
        <p:txBody>
          <a:bodyPr>
            <a:normAutofit fontScale="77500" lnSpcReduction="20000"/>
          </a:bodyPr>
          <a:lstStyle/>
          <a:p>
            <a:r>
              <a:rPr lang="en-US" sz="1800" dirty="0"/>
              <a:t>Question #1: How many years has the </a:t>
            </a:r>
            <a:r>
              <a:rPr lang="en-US" sz="1800" b="1" u="sng" dirty="0"/>
              <a:t>firm</a:t>
            </a:r>
            <a:r>
              <a:rPr lang="en-US" sz="1800" dirty="0"/>
              <a:t> been investing Non-Control Capital?</a:t>
            </a:r>
          </a:p>
          <a:p>
            <a:pPr lvl="1"/>
            <a:r>
              <a:rPr lang="en-US" sz="1400" u="sng" dirty="0">
                <a:solidFill>
                  <a:srgbClr val="0070C0"/>
                </a:solidFill>
              </a:rPr>
              <a:t>Best Answer</a:t>
            </a:r>
            <a:r>
              <a:rPr lang="en-US" sz="1400" dirty="0">
                <a:solidFill>
                  <a:srgbClr val="0070C0"/>
                </a:solidFill>
              </a:rPr>
              <a:t>: </a:t>
            </a:r>
            <a:r>
              <a:rPr lang="en-US" sz="1400" dirty="0"/>
              <a:t>5+ years investing as a team within the current firm </a:t>
            </a:r>
          </a:p>
          <a:p>
            <a:pPr lvl="1"/>
            <a:r>
              <a:rPr lang="en-US" sz="1400" dirty="0"/>
              <a:t>Indicates comfort and experience evaluating and making NCC investments with each other and increases likelihood of close</a:t>
            </a:r>
          </a:p>
          <a:p>
            <a:r>
              <a:rPr lang="en-US" sz="1800" dirty="0"/>
              <a:t>Question #2: How may fully-invested Non-Control Capital funds in the firm’s history?</a:t>
            </a:r>
          </a:p>
          <a:p>
            <a:pPr lvl="1"/>
            <a:r>
              <a:rPr lang="en-US" sz="1400" u="sng" dirty="0">
                <a:solidFill>
                  <a:srgbClr val="0070C0"/>
                </a:solidFill>
              </a:rPr>
              <a:t>Best Answer</a:t>
            </a:r>
            <a:r>
              <a:rPr lang="en-US" sz="1400" dirty="0">
                <a:solidFill>
                  <a:srgbClr val="0070C0"/>
                </a:solidFill>
              </a:rPr>
              <a:t>: </a:t>
            </a:r>
            <a:r>
              <a:rPr lang="en-US" sz="1400" dirty="0"/>
              <a:t>2+ fully-invested funds </a:t>
            </a:r>
          </a:p>
          <a:p>
            <a:pPr lvl="1"/>
            <a:r>
              <a:rPr lang="en-US" sz="1400" dirty="0"/>
              <a:t>Indicates experience and ability to close deals with the current regime—those firms without it may only be testing the waters and not have a long-term commitment to NCC investing</a:t>
            </a:r>
          </a:p>
          <a:p>
            <a:r>
              <a:rPr lang="en-US" sz="1800" dirty="0"/>
              <a:t>Question #3: What percentage of the firm’s voting investment committee are full-time Non-Control Capital investors?</a:t>
            </a:r>
          </a:p>
          <a:p>
            <a:pPr lvl="1"/>
            <a:r>
              <a:rPr lang="en-US" sz="1400" u="sng" dirty="0">
                <a:solidFill>
                  <a:srgbClr val="0070C0"/>
                </a:solidFill>
              </a:rPr>
              <a:t>Best Answer</a:t>
            </a:r>
            <a:r>
              <a:rPr lang="en-US" sz="1400" dirty="0">
                <a:solidFill>
                  <a:srgbClr val="0070C0"/>
                </a:solidFill>
              </a:rPr>
              <a:t>: </a:t>
            </a:r>
            <a:r>
              <a:rPr lang="en-US" sz="1400" dirty="0"/>
              <a:t>Super-majority </a:t>
            </a:r>
          </a:p>
          <a:p>
            <a:pPr lvl="1"/>
            <a:r>
              <a:rPr lang="en-US" sz="1400" dirty="0"/>
              <a:t>Indicates commitment, experience, and focus on NCC and overcomes dependency on buyout heritage, if any</a:t>
            </a:r>
          </a:p>
          <a:p>
            <a:r>
              <a:rPr lang="en-US" sz="1800" dirty="0"/>
              <a:t>Question #4: What is the number of Non-Control Capital investments made with the </a:t>
            </a:r>
            <a:r>
              <a:rPr lang="en-US" sz="1800" b="1" u="sng" dirty="0"/>
              <a:t>current firm and team</a:t>
            </a:r>
            <a:r>
              <a:rPr lang="en-US" sz="1800" dirty="0"/>
              <a:t>?</a:t>
            </a:r>
          </a:p>
          <a:p>
            <a:pPr lvl="1"/>
            <a:r>
              <a:rPr lang="en-US" sz="1400" u="sng" dirty="0">
                <a:solidFill>
                  <a:srgbClr val="0070C0"/>
                </a:solidFill>
              </a:rPr>
              <a:t>Best Answer</a:t>
            </a:r>
            <a:r>
              <a:rPr lang="en-US" sz="1400" dirty="0">
                <a:solidFill>
                  <a:srgbClr val="0070C0"/>
                </a:solidFill>
              </a:rPr>
              <a:t>: </a:t>
            </a:r>
            <a:r>
              <a:rPr lang="en-US" sz="1400" dirty="0"/>
              <a:t>20+ </a:t>
            </a:r>
          </a:p>
          <a:p>
            <a:pPr lvl="1"/>
            <a:r>
              <a:rPr lang="en-US" sz="1400" dirty="0"/>
              <a:t>Indicates long-term experience and comfort with current team, investment committee, and NCC investment assessment</a:t>
            </a:r>
          </a:p>
          <a:p>
            <a:r>
              <a:rPr lang="en-US" sz="1800" dirty="0"/>
              <a:t>Question #5: What percentage of portfolio investments made are “sponsorless” (those without a change-of-control investor)?:</a:t>
            </a:r>
          </a:p>
          <a:p>
            <a:pPr lvl="1"/>
            <a:r>
              <a:rPr lang="en-US" sz="1400" u="sng" dirty="0">
                <a:solidFill>
                  <a:srgbClr val="0070C0"/>
                </a:solidFill>
              </a:rPr>
              <a:t>Best Answer</a:t>
            </a:r>
            <a:r>
              <a:rPr lang="en-US" sz="1400" dirty="0">
                <a:solidFill>
                  <a:srgbClr val="0070C0"/>
                </a:solidFill>
              </a:rPr>
              <a:t>: </a:t>
            </a:r>
            <a:r>
              <a:rPr lang="en-US" sz="1400" dirty="0"/>
              <a:t>80%+ of all investments closed in the last 5 years (assumes current transaction is also sponsorless)</a:t>
            </a:r>
          </a:p>
          <a:p>
            <a:pPr lvl="1"/>
            <a:r>
              <a:rPr lang="en-US" sz="1400" dirty="0"/>
              <a:t>Indicates ability to add-value as a sole minority investor and not simply as a back-up to another sponsor</a:t>
            </a:r>
          </a:p>
          <a:p>
            <a:r>
              <a:rPr lang="en-US" sz="1800" dirty="0"/>
              <a:t>Question #6: Can the investor show </a:t>
            </a:r>
            <a:r>
              <a:rPr lang="en-US" sz="1800" b="1" u="sng" dirty="0"/>
              <a:t>quantifiable proof</a:t>
            </a:r>
            <a:r>
              <a:rPr lang="en-US" sz="1800" dirty="0"/>
              <a:t> of their ability to assist portfolio companies with growth and improvement (assumes more than 20 </a:t>
            </a:r>
            <a:r>
              <a:rPr lang="en-US" sz="1800" b="1" u="sng" dirty="0"/>
              <a:t>exited</a:t>
            </a:r>
            <a:r>
              <a:rPr lang="en-US" sz="1800" dirty="0"/>
              <a:t> Non-Control investments)?:</a:t>
            </a:r>
          </a:p>
          <a:p>
            <a:pPr lvl="1"/>
            <a:r>
              <a:rPr lang="en-US" sz="1400" u="sng" dirty="0">
                <a:solidFill>
                  <a:srgbClr val="0070C0"/>
                </a:solidFill>
              </a:rPr>
              <a:t>Best Answer</a:t>
            </a:r>
            <a:r>
              <a:rPr lang="en-US" sz="1400" dirty="0">
                <a:solidFill>
                  <a:srgbClr val="0070C0"/>
                </a:solidFill>
              </a:rPr>
              <a:t>: </a:t>
            </a:r>
            <a:r>
              <a:rPr lang="en-US" sz="1400" dirty="0"/>
              <a:t>Yes (company owners should evaluate investors on actual historical revenue, EBITDA, and employee growth impact and the results should exceed what the current management has achieved on their own over the past 3 years)</a:t>
            </a:r>
          </a:p>
          <a:p>
            <a:pPr lvl="1"/>
            <a:r>
              <a:rPr lang="en-US" sz="1400" dirty="0"/>
              <a:t>Indicates true value-added ability to help owners grow their businesses. Those without proof of their impact, or who are unwilling to disclose it, should be excluded</a:t>
            </a:r>
          </a:p>
        </p:txBody>
      </p:sp>
      <p:sp>
        <p:nvSpPr>
          <p:cNvPr id="4" name="TextBox 3">
            <a:extLst>
              <a:ext uri="{FF2B5EF4-FFF2-40B4-BE49-F238E27FC236}">
                <a16:creationId xmlns:a16="http://schemas.microsoft.com/office/drawing/2014/main" id="{DC668DDD-3FAD-4E1E-901B-EA43B9F8F079}"/>
              </a:ext>
            </a:extLst>
          </p:cNvPr>
          <p:cNvSpPr txBox="1"/>
          <p:nvPr/>
        </p:nvSpPr>
        <p:spPr>
          <a:xfrm>
            <a:off x="363918" y="1776810"/>
            <a:ext cx="11577400" cy="369332"/>
          </a:xfrm>
          <a:prstGeom prst="rect">
            <a:avLst/>
          </a:prstGeom>
          <a:solidFill>
            <a:srgbClr val="00B0F0"/>
          </a:solidFill>
          <a:ln w="28575">
            <a:solidFill>
              <a:srgbClr val="0070C0"/>
            </a:solidFill>
          </a:ln>
        </p:spPr>
        <p:txBody>
          <a:bodyPr wrap="none" rtlCol="0">
            <a:spAutoFit/>
          </a:bodyPr>
          <a:lstStyle/>
          <a:p>
            <a:r>
              <a:rPr lang="en-US" b="1" dirty="0">
                <a:solidFill>
                  <a:schemeClr val="bg1"/>
                </a:solidFill>
              </a:rPr>
              <a:t>Non-Control Capital is a specialty, so only those firms with deep experience investing it as a team should be considered</a:t>
            </a:r>
          </a:p>
        </p:txBody>
      </p:sp>
      <p:sp>
        <p:nvSpPr>
          <p:cNvPr id="5" name="Slide Number Placeholder 4">
            <a:extLst>
              <a:ext uri="{FF2B5EF4-FFF2-40B4-BE49-F238E27FC236}">
                <a16:creationId xmlns:a16="http://schemas.microsoft.com/office/drawing/2014/main" id="{721C7DE3-9443-4F68-A518-CE41400C8567}"/>
              </a:ext>
            </a:extLst>
          </p:cNvPr>
          <p:cNvSpPr>
            <a:spLocks noGrp="1"/>
          </p:cNvSpPr>
          <p:nvPr>
            <p:ph type="sldNum" sz="quarter" idx="12"/>
          </p:nvPr>
        </p:nvSpPr>
        <p:spPr/>
        <p:txBody>
          <a:bodyPr/>
          <a:lstStyle/>
          <a:p>
            <a:fld id="{9A24B03B-A3B0-42C9-8ADA-D92F7BCF5872}" type="slidenum">
              <a:rPr lang="en-US" smtClean="0"/>
              <a:t>19</a:t>
            </a:fld>
            <a:endParaRPr lang="en-US" dirty="0"/>
          </a:p>
        </p:txBody>
      </p:sp>
      <p:sp>
        <p:nvSpPr>
          <p:cNvPr id="7" name="TextBox 6">
            <a:extLst>
              <a:ext uri="{FF2B5EF4-FFF2-40B4-BE49-F238E27FC236}">
                <a16:creationId xmlns:a16="http://schemas.microsoft.com/office/drawing/2014/main" id="{09F43B30-BA11-430F-86A6-3886968398C4}"/>
              </a:ext>
            </a:extLst>
          </p:cNvPr>
          <p:cNvSpPr txBox="1"/>
          <p:nvPr/>
        </p:nvSpPr>
        <p:spPr>
          <a:xfrm>
            <a:off x="363918" y="158324"/>
            <a:ext cx="11577400" cy="307777"/>
          </a:xfrm>
          <a:prstGeom prst="rect">
            <a:avLst/>
          </a:prstGeom>
          <a:solidFill>
            <a:srgbClr val="00B0F0"/>
          </a:solidFill>
          <a:ln w="19050">
            <a:solidFill>
              <a:schemeClr val="accent1"/>
            </a:solidFill>
          </a:ln>
        </p:spPr>
        <p:txBody>
          <a:bodyPr wrap="square" rtlCol="0">
            <a:spAutoFit/>
          </a:bodyPr>
          <a:lstStyle/>
          <a:p>
            <a:pPr algn="ctr"/>
            <a:r>
              <a:rPr lang="en-US" sz="1400" b="1" dirty="0">
                <a:solidFill>
                  <a:schemeClr val="bg1"/>
                </a:solidFill>
              </a:rPr>
              <a:t>Non-Control Capital Questionnaire</a:t>
            </a:r>
          </a:p>
        </p:txBody>
      </p:sp>
      <p:pic>
        <p:nvPicPr>
          <p:cNvPr id="10" name="Picture 9">
            <a:extLst>
              <a:ext uri="{FF2B5EF4-FFF2-40B4-BE49-F238E27FC236}">
                <a16:creationId xmlns:a16="http://schemas.microsoft.com/office/drawing/2014/main" id="{B32BF3D5-9A6C-42D4-B848-1781F1E1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879830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E8B89-3500-4121-9C6F-CEB50567808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37E181C-14B4-4A0B-AF3E-7C5174E6BB16}"/>
              </a:ext>
            </a:extLst>
          </p:cNvPr>
          <p:cNvSpPr>
            <a:spLocks noGrp="1"/>
          </p:cNvSpPr>
          <p:nvPr>
            <p:ph idx="1"/>
          </p:nvPr>
        </p:nvSpPr>
        <p:spPr>
          <a:xfrm>
            <a:off x="838200" y="1825625"/>
            <a:ext cx="10694542" cy="4351338"/>
          </a:xfrm>
        </p:spPr>
        <p:txBody>
          <a:bodyPr>
            <a:normAutofit/>
          </a:bodyPr>
          <a:lstStyle/>
          <a:p>
            <a:r>
              <a:rPr lang="en-US" sz="2400" dirty="0"/>
              <a:t>Private company owners have traditionally considered two capital raising options: </a:t>
            </a:r>
          </a:p>
          <a:p>
            <a:pPr lvl="1"/>
            <a:r>
              <a:rPr lang="en-US" sz="2000" dirty="0"/>
              <a:t>Borrow from a local bank, or</a:t>
            </a:r>
          </a:p>
          <a:p>
            <a:pPr lvl="1"/>
            <a:r>
              <a:rPr lang="en-US" sz="2000" dirty="0"/>
              <a:t>Sell most or all of the company to a change-of-control investor (aka Buyout firm)</a:t>
            </a:r>
          </a:p>
          <a:p>
            <a:r>
              <a:rPr lang="en-US" sz="2400" dirty="0"/>
              <a:t>An alternative most have not considered is the raising of Non-Control Capital, or capital that is invested into the business yet allows those same owners to retain controlling interest in their company</a:t>
            </a:r>
          </a:p>
          <a:p>
            <a:r>
              <a:rPr lang="en-US" sz="2400" dirty="0"/>
              <a:t>Non-Control Capital is not appropriate for every private company owner but neither is a Change-of-Control sale</a:t>
            </a:r>
          </a:p>
          <a:p>
            <a:r>
              <a:rPr lang="en-US" sz="2400" dirty="0"/>
              <a:t>The key is to determine what the business and owners require, and then partner with an investor best aligned with those needs so that long-term company growth, and personal goals, can both be achieved</a:t>
            </a:r>
          </a:p>
        </p:txBody>
      </p:sp>
      <p:sp>
        <p:nvSpPr>
          <p:cNvPr id="4" name="Slide Number Placeholder 3">
            <a:extLst>
              <a:ext uri="{FF2B5EF4-FFF2-40B4-BE49-F238E27FC236}">
                <a16:creationId xmlns:a16="http://schemas.microsoft.com/office/drawing/2014/main" id="{41BD1E56-C74C-4AB2-B3D1-11C8C4AE41FA}"/>
              </a:ext>
            </a:extLst>
          </p:cNvPr>
          <p:cNvSpPr>
            <a:spLocks noGrp="1"/>
          </p:cNvSpPr>
          <p:nvPr>
            <p:ph type="sldNum" sz="quarter" idx="12"/>
          </p:nvPr>
        </p:nvSpPr>
        <p:spPr/>
        <p:txBody>
          <a:bodyPr/>
          <a:lstStyle/>
          <a:p>
            <a:fld id="{9A24B03B-A3B0-42C9-8ADA-D92F7BCF5872}" type="slidenum">
              <a:rPr lang="en-US" smtClean="0"/>
              <a:t>2</a:t>
            </a:fld>
            <a:endParaRPr lang="en-US" dirty="0"/>
          </a:p>
        </p:txBody>
      </p:sp>
      <p:pic>
        <p:nvPicPr>
          <p:cNvPr id="8" name="Picture 7">
            <a:extLst>
              <a:ext uri="{FF2B5EF4-FFF2-40B4-BE49-F238E27FC236}">
                <a16:creationId xmlns:a16="http://schemas.microsoft.com/office/drawing/2014/main" id="{68BAC834-3DFD-48F9-B448-E7FF04499E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89735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E679CAC6-4E58-394E-986E-18B5F327FA4B}" type="slidenum">
              <a:rPr lang="en-US" smtClean="0"/>
              <a:t>20</a:t>
            </a:fld>
            <a:endParaRPr lang="en-US" dirty="0"/>
          </a:p>
        </p:txBody>
      </p:sp>
      <p:sp>
        <p:nvSpPr>
          <p:cNvPr id="9" name="Rectangle 8"/>
          <p:cNvSpPr/>
          <p:nvPr/>
        </p:nvSpPr>
        <p:spPr>
          <a:xfrm>
            <a:off x="836616" y="801022"/>
            <a:ext cx="10616830" cy="838200"/>
          </a:xfrm>
          <a:prstGeom prst="rect">
            <a:avLst/>
          </a:prstGeom>
          <a:solidFill>
            <a:srgbClr val="2E6A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noChangeAspect="1"/>
          </p:cNvPicPr>
          <p:nvPr/>
        </p:nvPicPr>
        <p:blipFill rotWithShape="1">
          <a:blip r:embed="rId2" cstate="print">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l="15833" r="12006"/>
          <a:stretch/>
        </p:blipFill>
        <p:spPr>
          <a:xfrm>
            <a:off x="6699739" y="2087686"/>
            <a:ext cx="4038600" cy="3746583"/>
          </a:xfrm>
          <a:prstGeom prst="rect">
            <a:avLst/>
          </a:prstGeom>
        </p:spPr>
      </p:pic>
      <p:sp>
        <p:nvSpPr>
          <p:cNvPr id="13" name="TextBox 12"/>
          <p:cNvSpPr txBox="1"/>
          <p:nvPr/>
        </p:nvSpPr>
        <p:spPr>
          <a:xfrm>
            <a:off x="1091102" y="997356"/>
            <a:ext cx="1321921" cy="369332"/>
          </a:xfrm>
          <a:prstGeom prst="rect">
            <a:avLst/>
          </a:prstGeom>
          <a:noFill/>
        </p:spPr>
        <p:txBody>
          <a:bodyPr wrap="none" rtlCol="0">
            <a:spAutoFit/>
          </a:bodyPr>
          <a:lstStyle/>
          <a:p>
            <a:r>
              <a:rPr lang="en-GB" b="1" dirty="0">
                <a:solidFill>
                  <a:schemeClr val="bg1"/>
                </a:solidFill>
                <a:latin typeface="Times"/>
                <a:cs typeface="Times"/>
              </a:rPr>
              <a:t>CONTACT</a:t>
            </a:r>
            <a:endParaRPr lang="en-US" b="1" dirty="0">
              <a:solidFill>
                <a:schemeClr val="bg1"/>
              </a:solidFill>
              <a:latin typeface="Times"/>
              <a:cs typeface="Times"/>
            </a:endParaRPr>
          </a:p>
        </p:txBody>
      </p:sp>
      <p:sp>
        <p:nvSpPr>
          <p:cNvPr id="4" name="TextBox 3"/>
          <p:cNvSpPr txBox="1"/>
          <p:nvPr/>
        </p:nvSpPr>
        <p:spPr>
          <a:xfrm>
            <a:off x="775070" y="1840076"/>
            <a:ext cx="2429832" cy="4241802"/>
          </a:xfrm>
          <a:prstGeom prst="rect">
            <a:avLst/>
          </a:prstGeom>
          <a:noFill/>
        </p:spPr>
        <p:txBody>
          <a:bodyPr wrap="none" rtlCol="0">
            <a:spAutoFit/>
          </a:bodyPr>
          <a:lstStyle/>
          <a:p>
            <a:pPr>
              <a:lnSpc>
                <a:spcPct val="110000"/>
              </a:lnSpc>
            </a:pPr>
            <a:r>
              <a:rPr lang="en-US" sz="1400" b="1" dirty="0">
                <a:solidFill>
                  <a:srgbClr val="2E6AB1"/>
                </a:solidFill>
                <a:latin typeface="Times"/>
                <a:cs typeface="Times"/>
              </a:rPr>
              <a:t>Philip S. Curatilo</a:t>
            </a:r>
            <a:endParaRPr lang="en-US" sz="1200" b="1" dirty="0">
              <a:solidFill>
                <a:srgbClr val="2E6AB1"/>
              </a:solidFill>
              <a:latin typeface="Times"/>
              <a:cs typeface="Times"/>
            </a:endParaRPr>
          </a:p>
          <a:p>
            <a:pPr>
              <a:lnSpc>
                <a:spcPct val="110000"/>
              </a:lnSpc>
            </a:pPr>
            <a:r>
              <a:rPr lang="en-US" sz="1200" dirty="0">
                <a:solidFill>
                  <a:schemeClr val="tx1">
                    <a:lumMod val="65000"/>
                    <a:lumOff val="35000"/>
                  </a:schemeClr>
                </a:solidFill>
                <a:latin typeface="Times"/>
                <a:cs typeface="Times"/>
              </a:rPr>
              <a:t>Principal</a:t>
            </a:r>
          </a:p>
          <a:p>
            <a:pPr>
              <a:lnSpc>
                <a:spcPct val="110000"/>
              </a:lnSpc>
            </a:pPr>
            <a:r>
              <a:rPr lang="en-US" sz="1200" dirty="0">
                <a:solidFill>
                  <a:schemeClr val="tx1">
                    <a:lumMod val="65000"/>
                    <a:lumOff val="35000"/>
                  </a:schemeClr>
                </a:solidFill>
                <a:latin typeface="Times"/>
                <a:cs typeface="Times"/>
              </a:rPr>
              <a:t>83 Wooster Heights Road, Suite 125</a:t>
            </a:r>
          </a:p>
          <a:p>
            <a:pPr>
              <a:lnSpc>
                <a:spcPct val="110000"/>
              </a:lnSpc>
            </a:pPr>
            <a:r>
              <a:rPr lang="en-US" sz="1200" dirty="0">
                <a:solidFill>
                  <a:schemeClr val="tx1">
                    <a:lumMod val="65000"/>
                    <a:lumOff val="35000"/>
                  </a:schemeClr>
                </a:solidFill>
                <a:latin typeface="Times"/>
                <a:cs typeface="Times"/>
              </a:rPr>
              <a:t>Danbury, CT  06810</a:t>
            </a:r>
          </a:p>
          <a:p>
            <a:pPr>
              <a:lnSpc>
                <a:spcPct val="110000"/>
              </a:lnSpc>
            </a:pPr>
            <a:r>
              <a:rPr lang="en-US" sz="1200" dirty="0">
                <a:solidFill>
                  <a:schemeClr val="tx1">
                    <a:lumMod val="65000"/>
                    <a:lumOff val="35000"/>
                  </a:schemeClr>
                </a:solidFill>
                <a:latin typeface="Times"/>
                <a:cs typeface="Times"/>
              </a:rPr>
              <a:t>Direct: (978) 750-1319</a:t>
            </a:r>
            <a:br>
              <a:rPr lang="en-US" sz="1200" dirty="0">
                <a:solidFill>
                  <a:schemeClr val="tx1">
                    <a:lumMod val="65000"/>
                    <a:lumOff val="35000"/>
                  </a:schemeClr>
                </a:solidFill>
                <a:latin typeface="Times"/>
                <a:cs typeface="Times"/>
              </a:rPr>
            </a:br>
            <a:r>
              <a:rPr lang="en-US" sz="1200" dirty="0">
                <a:solidFill>
                  <a:schemeClr val="tx1">
                    <a:lumMod val="65000"/>
                    <a:lumOff val="35000"/>
                  </a:schemeClr>
                </a:solidFill>
                <a:latin typeface="Times"/>
                <a:cs typeface="Times"/>
                <a:hlinkClick r:id="rId4"/>
              </a:rPr>
              <a:t>pcuratilo@seacoastcapital.com</a:t>
            </a:r>
            <a:endParaRPr lang="en-US" sz="1200" dirty="0">
              <a:solidFill>
                <a:schemeClr val="tx1">
                  <a:lumMod val="65000"/>
                  <a:lumOff val="35000"/>
                </a:schemeClr>
              </a:solidFill>
              <a:latin typeface="Times"/>
              <a:cs typeface="Times"/>
            </a:endParaRPr>
          </a:p>
          <a:p>
            <a:pPr>
              <a:lnSpc>
                <a:spcPct val="110000"/>
              </a:lnSpc>
            </a:pPr>
            <a:endParaRPr lang="en-US" sz="1400" dirty="0">
              <a:solidFill>
                <a:schemeClr val="tx1">
                  <a:lumMod val="65000"/>
                  <a:lumOff val="35000"/>
                </a:schemeClr>
              </a:solidFill>
              <a:latin typeface="Times"/>
              <a:cs typeface="Times"/>
            </a:endParaRPr>
          </a:p>
          <a:p>
            <a:pPr>
              <a:lnSpc>
                <a:spcPct val="110000"/>
              </a:lnSpc>
            </a:pPr>
            <a:r>
              <a:rPr lang="en-US" sz="1200" b="1" dirty="0">
                <a:solidFill>
                  <a:srgbClr val="2E6AB1"/>
                </a:solidFill>
                <a:latin typeface="Times"/>
                <a:cs typeface="Times"/>
              </a:rPr>
              <a:t>Boston Office</a:t>
            </a:r>
          </a:p>
          <a:p>
            <a:pPr>
              <a:lnSpc>
                <a:spcPct val="110000"/>
              </a:lnSpc>
            </a:pPr>
            <a:r>
              <a:rPr lang="en-US" sz="1200" dirty="0">
                <a:solidFill>
                  <a:schemeClr val="tx1">
                    <a:lumMod val="65000"/>
                    <a:lumOff val="35000"/>
                  </a:schemeClr>
                </a:solidFill>
                <a:latin typeface="Times"/>
                <a:cs typeface="Times"/>
              </a:rPr>
              <a:t>55 Ferncroft Road, Suite 110</a:t>
            </a:r>
          </a:p>
          <a:p>
            <a:pPr>
              <a:lnSpc>
                <a:spcPct val="110000"/>
              </a:lnSpc>
            </a:pPr>
            <a:r>
              <a:rPr lang="en-US" sz="1200" dirty="0">
                <a:solidFill>
                  <a:schemeClr val="tx1">
                    <a:lumMod val="65000"/>
                    <a:lumOff val="35000"/>
                  </a:schemeClr>
                </a:solidFill>
                <a:latin typeface="Times"/>
                <a:cs typeface="Times"/>
              </a:rPr>
              <a:t>Danvers, MA 01923</a:t>
            </a:r>
          </a:p>
          <a:p>
            <a:pPr>
              <a:lnSpc>
                <a:spcPct val="110000"/>
              </a:lnSpc>
            </a:pPr>
            <a:r>
              <a:rPr lang="en-US" sz="1200" dirty="0">
                <a:solidFill>
                  <a:schemeClr val="tx1">
                    <a:lumMod val="65000"/>
                    <a:lumOff val="35000"/>
                  </a:schemeClr>
                </a:solidFill>
                <a:latin typeface="Times"/>
                <a:cs typeface="Times"/>
              </a:rPr>
              <a:t>(978) 750-1300</a:t>
            </a:r>
          </a:p>
          <a:p>
            <a:pPr>
              <a:lnSpc>
                <a:spcPct val="110000"/>
              </a:lnSpc>
            </a:pPr>
            <a:endParaRPr lang="en-US" sz="1200" dirty="0">
              <a:solidFill>
                <a:schemeClr val="tx1">
                  <a:lumMod val="65000"/>
                  <a:lumOff val="35000"/>
                </a:schemeClr>
              </a:solidFill>
              <a:latin typeface="Times"/>
              <a:cs typeface="Times"/>
            </a:endParaRPr>
          </a:p>
          <a:p>
            <a:pPr>
              <a:lnSpc>
                <a:spcPct val="110000"/>
              </a:lnSpc>
            </a:pPr>
            <a:r>
              <a:rPr lang="en-US" sz="1200" b="1" dirty="0">
                <a:solidFill>
                  <a:srgbClr val="2E6AB1"/>
                </a:solidFill>
                <a:latin typeface="Times"/>
                <a:cs typeface="Times"/>
              </a:rPr>
              <a:t>San Francisco Office</a:t>
            </a:r>
          </a:p>
          <a:p>
            <a:pPr>
              <a:lnSpc>
                <a:spcPct val="110000"/>
              </a:lnSpc>
            </a:pPr>
            <a:r>
              <a:rPr lang="en-US" sz="1200" dirty="0">
                <a:solidFill>
                  <a:schemeClr val="tx1">
                    <a:lumMod val="65000"/>
                    <a:lumOff val="35000"/>
                  </a:schemeClr>
                </a:solidFill>
                <a:latin typeface="Times"/>
                <a:cs typeface="Times"/>
              </a:rPr>
              <a:t>One Bush Street, Suite 650</a:t>
            </a:r>
          </a:p>
          <a:p>
            <a:pPr>
              <a:lnSpc>
                <a:spcPct val="110000"/>
              </a:lnSpc>
            </a:pPr>
            <a:r>
              <a:rPr lang="en-US" sz="1200" dirty="0">
                <a:solidFill>
                  <a:schemeClr val="tx1">
                    <a:lumMod val="65000"/>
                    <a:lumOff val="35000"/>
                  </a:schemeClr>
                </a:solidFill>
                <a:latin typeface="Times"/>
                <a:cs typeface="Times"/>
              </a:rPr>
              <a:t>San Francisco, CA 94104</a:t>
            </a:r>
          </a:p>
          <a:p>
            <a:pPr>
              <a:lnSpc>
                <a:spcPct val="110000"/>
              </a:lnSpc>
            </a:pPr>
            <a:r>
              <a:rPr lang="en-US" sz="1200" dirty="0">
                <a:solidFill>
                  <a:schemeClr val="tx1">
                    <a:lumMod val="65000"/>
                    <a:lumOff val="35000"/>
                  </a:schemeClr>
                </a:solidFill>
                <a:latin typeface="Times"/>
                <a:cs typeface="Times"/>
              </a:rPr>
              <a:t>(415) 956-1400</a:t>
            </a:r>
          </a:p>
          <a:p>
            <a:pPr>
              <a:lnSpc>
                <a:spcPct val="110000"/>
              </a:lnSpc>
            </a:pPr>
            <a:endParaRPr lang="en-US" sz="1200" dirty="0">
              <a:solidFill>
                <a:schemeClr val="tx1">
                  <a:lumMod val="65000"/>
                  <a:lumOff val="35000"/>
                </a:schemeClr>
              </a:solidFill>
              <a:latin typeface="Times"/>
              <a:cs typeface="Times"/>
            </a:endParaRPr>
          </a:p>
          <a:p>
            <a:pPr>
              <a:lnSpc>
                <a:spcPct val="110000"/>
              </a:lnSpc>
            </a:pPr>
            <a:r>
              <a:rPr lang="en-US" sz="1400" b="1" dirty="0">
                <a:solidFill>
                  <a:srgbClr val="2E6AB1"/>
                </a:solidFill>
                <a:latin typeface="Times"/>
                <a:cs typeface="Times"/>
              </a:rPr>
              <a:t>seacoastcapital.com</a:t>
            </a:r>
          </a:p>
          <a:p>
            <a:pPr>
              <a:lnSpc>
                <a:spcPct val="110000"/>
              </a:lnSpc>
            </a:pPr>
            <a:endParaRPr lang="en-US" sz="1200" dirty="0">
              <a:solidFill>
                <a:schemeClr val="tx1">
                  <a:lumMod val="65000"/>
                  <a:lumOff val="35000"/>
                </a:schemeClr>
              </a:solidFill>
              <a:latin typeface="Times"/>
              <a:cs typeface="Times"/>
            </a:endParaRPr>
          </a:p>
          <a:p>
            <a:pPr>
              <a:lnSpc>
                <a:spcPct val="110000"/>
              </a:lnSpc>
            </a:pPr>
            <a:endParaRPr lang="en-US" sz="1200" dirty="0">
              <a:solidFill>
                <a:schemeClr val="tx1">
                  <a:lumMod val="65000"/>
                  <a:lumOff val="35000"/>
                </a:schemeClr>
              </a:solidFill>
              <a:latin typeface="Times"/>
              <a:cs typeface="Times"/>
            </a:endParaRPr>
          </a:p>
        </p:txBody>
      </p:sp>
      <p:sp>
        <p:nvSpPr>
          <p:cNvPr id="2" name="TextBox 1">
            <a:extLst>
              <a:ext uri="{FF2B5EF4-FFF2-40B4-BE49-F238E27FC236}">
                <a16:creationId xmlns:a16="http://schemas.microsoft.com/office/drawing/2014/main" id="{011F27B2-26D3-4236-BD26-162284442B88}"/>
              </a:ext>
            </a:extLst>
          </p:cNvPr>
          <p:cNvSpPr txBox="1"/>
          <p:nvPr/>
        </p:nvSpPr>
        <p:spPr>
          <a:xfrm>
            <a:off x="3759821" y="6488545"/>
            <a:ext cx="4395306" cy="276999"/>
          </a:xfrm>
          <a:prstGeom prst="rect">
            <a:avLst/>
          </a:prstGeom>
          <a:noFill/>
        </p:spPr>
        <p:txBody>
          <a:bodyPr wrap="none" rtlCol="0">
            <a:spAutoFit/>
          </a:bodyPr>
          <a:lstStyle/>
          <a:p>
            <a:pPr algn="ctr"/>
            <a:r>
              <a:rPr lang="en-US" sz="1200" dirty="0">
                <a:latin typeface="Times New Roman" panose="02020603050405020304" pitchFamily="18" charset="0"/>
                <a:cs typeface="Times New Roman" panose="02020603050405020304" pitchFamily="18" charset="0"/>
              </a:rPr>
              <a:t>Copyright © 2018 ♦ Seacoast Capital Partners ♦ All Rights Reserved</a:t>
            </a:r>
          </a:p>
        </p:txBody>
      </p:sp>
      <p:pic>
        <p:nvPicPr>
          <p:cNvPr id="14" name="Picture 13">
            <a:extLst>
              <a:ext uri="{FF2B5EF4-FFF2-40B4-BE49-F238E27FC236}">
                <a16:creationId xmlns:a16="http://schemas.microsoft.com/office/drawing/2014/main" id="{E6DCBF26-77E5-4E2B-954C-503D632B12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71979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5FF7-4E00-44F1-95D1-2F3E05A1B195}"/>
              </a:ext>
            </a:extLst>
          </p:cNvPr>
          <p:cNvSpPr>
            <a:spLocks noGrp="1"/>
          </p:cNvSpPr>
          <p:nvPr>
            <p:ph type="title"/>
          </p:nvPr>
        </p:nvSpPr>
        <p:spPr/>
        <p:txBody>
          <a:bodyPr/>
          <a:lstStyle/>
          <a:p>
            <a:r>
              <a:rPr lang="en-US" dirty="0"/>
              <a:t>What is Non-Control Capital?</a:t>
            </a:r>
          </a:p>
        </p:txBody>
      </p:sp>
      <p:sp>
        <p:nvSpPr>
          <p:cNvPr id="3" name="Content Placeholder 2">
            <a:extLst>
              <a:ext uri="{FF2B5EF4-FFF2-40B4-BE49-F238E27FC236}">
                <a16:creationId xmlns:a16="http://schemas.microsoft.com/office/drawing/2014/main" id="{5CE08165-02CE-4122-AA8C-ABA18CAE63DF}"/>
              </a:ext>
            </a:extLst>
          </p:cNvPr>
          <p:cNvSpPr>
            <a:spLocks noGrp="1"/>
          </p:cNvSpPr>
          <p:nvPr>
            <p:ph idx="1"/>
          </p:nvPr>
        </p:nvSpPr>
        <p:spPr/>
        <p:txBody>
          <a:bodyPr/>
          <a:lstStyle/>
          <a:p>
            <a:r>
              <a:rPr lang="en-US" dirty="0"/>
              <a:t>Non-Control Capital is an investment which is primarily used for the ongoing operation and/or growth of a business but </a:t>
            </a:r>
            <a:r>
              <a:rPr lang="en-US" b="1" u="sng" dirty="0"/>
              <a:t>also</a:t>
            </a:r>
            <a:r>
              <a:rPr lang="en-US" dirty="0"/>
              <a:t> allows the current owners to retain:</a:t>
            </a:r>
          </a:p>
          <a:p>
            <a:pPr lvl="1"/>
            <a:r>
              <a:rPr lang="en-US" dirty="0"/>
              <a:t>Control of the business economics</a:t>
            </a:r>
          </a:p>
          <a:p>
            <a:pPr lvl="1"/>
            <a:r>
              <a:rPr lang="en-US" dirty="0"/>
              <a:t>Control of the business operations</a:t>
            </a:r>
          </a:p>
          <a:p>
            <a:pPr lvl="1"/>
            <a:r>
              <a:rPr lang="en-US" dirty="0"/>
              <a:t>Control of strategy and key decision making</a:t>
            </a:r>
          </a:p>
          <a:p>
            <a:pPr lvl="1"/>
            <a:r>
              <a:rPr lang="en-US" dirty="0"/>
              <a:t>Control of the Board of Directors</a:t>
            </a:r>
          </a:p>
          <a:p>
            <a:r>
              <a:rPr lang="en-US" dirty="0"/>
              <a:t>Requires the alignment of management incentives with ownership</a:t>
            </a:r>
          </a:p>
          <a:p>
            <a:r>
              <a:rPr lang="en-US" dirty="0"/>
              <a:t>In essence, a company receives the capital it needs to implement its business plans but owners continue to retain ultimate control</a:t>
            </a:r>
          </a:p>
        </p:txBody>
      </p:sp>
      <p:sp>
        <p:nvSpPr>
          <p:cNvPr id="4" name="Slide Number Placeholder 3">
            <a:extLst>
              <a:ext uri="{FF2B5EF4-FFF2-40B4-BE49-F238E27FC236}">
                <a16:creationId xmlns:a16="http://schemas.microsoft.com/office/drawing/2014/main" id="{FB577721-CCC6-47E7-8129-214DD2D090D1}"/>
              </a:ext>
            </a:extLst>
          </p:cNvPr>
          <p:cNvSpPr>
            <a:spLocks noGrp="1"/>
          </p:cNvSpPr>
          <p:nvPr>
            <p:ph type="sldNum" sz="quarter" idx="12"/>
          </p:nvPr>
        </p:nvSpPr>
        <p:spPr/>
        <p:txBody>
          <a:bodyPr/>
          <a:lstStyle/>
          <a:p>
            <a:fld id="{9A24B03B-A3B0-42C9-8ADA-D92F7BCF5872}" type="slidenum">
              <a:rPr lang="en-US" smtClean="0"/>
              <a:t>3</a:t>
            </a:fld>
            <a:endParaRPr lang="en-US" dirty="0"/>
          </a:p>
        </p:txBody>
      </p:sp>
      <p:pic>
        <p:nvPicPr>
          <p:cNvPr id="8" name="Picture 7">
            <a:extLst>
              <a:ext uri="{FF2B5EF4-FFF2-40B4-BE49-F238E27FC236}">
                <a16:creationId xmlns:a16="http://schemas.microsoft.com/office/drawing/2014/main" id="{7EEB1B21-E98F-4EB9-93D3-61BC0F5EA2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98983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7B689-EB5A-4018-ADF4-5BAD385BE5B9}"/>
              </a:ext>
            </a:extLst>
          </p:cNvPr>
          <p:cNvSpPr>
            <a:spLocks noGrp="1"/>
          </p:cNvSpPr>
          <p:nvPr>
            <p:ph type="title"/>
          </p:nvPr>
        </p:nvSpPr>
        <p:spPr/>
        <p:txBody>
          <a:bodyPr/>
          <a:lstStyle/>
          <a:p>
            <a:r>
              <a:rPr lang="en-US" dirty="0"/>
              <a:t>When is a Non-Control Transaction Appropriate?</a:t>
            </a:r>
          </a:p>
        </p:txBody>
      </p:sp>
      <p:sp>
        <p:nvSpPr>
          <p:cNvPr id="3" name="Content Placeholder 2">
            <a:extLst>
              <a:ext uri="{FF2B5EF4-FFF2-40B4-BE49-F238E27FC236}">
                <a16:creationId xmlns:a16="http://schemas.microsoft.com/office/drawing/2014/main" id="{EE533458-CB13-458A-9669-2287038A6B4A}"/>
              </a:ext>
            </a:extLst>
          </p:cNvPr>
          <p:cNvSpPr>
            <a:spLocks noGrp="1"/>
          </p:cNvSpPr>
          <p:nvPr>
            <p:ph idx="1"/>
          </p:nvPr>
        </p:nvSpPr>
        <p:spPr>
          <a:xfrm>
            <a:off x="838200" y="1825625"/>
            <a:ext cx="11126056" cy="4351338"/>
          </a:xfrm>
        </p:spPr>
        <p:txBody>
          <a:bodyPr>
            <a:normAutofit lnSpcReduction="10000"/>
          </a:bodyPr>
          <a:lstStyle/>
          <a:p>
            <a:r>
              <a:rPr lang="en-US" dirty="0"/>
              <a:t>The company has opportunities to expand but requires capital to do so</a:t>
            </a:r>
          </a:p>
          <a:p>
            <a:r>
              <a:rPr lang="en-US" dirty="0"/>
              <a:t>At least one active owner </a:t>
            </a:r>
            <a:r>
              <a:rPr lang="en-US" b="1" u="sng" dirty="0"/>
              <a:t>is not </a:t>
            </a:r>
            <a:r>
              <a:rPr lang="en-US" dirty="0"/>
              <a:t>close to retirement</a:t>
            </a:r>
          </a:p>
          <a:p>
            <a:r>
              <a:rPr lang="en-US" dirty="0"/>
              <a:t>The company is not in a turnaround situation</a:t>
            </a:r>
          </a:p>
          <a:p>
            <a:r>
              <a:rPr lang="en-US" dirty="0"/>
              <a:t>Family members may work in the business and want to continue</a:t>
            </a:r>
          </a:p>
          <a:p>
            <a:r>
              <a:rPr lang="en-US" dirty="0"/>
              <a:t>Owners care about keeping the business in their family name (legacy)</a:t>
            </a:r>
          </a:p>
          <a:p>
            <a:r>
              <a:rPr lang="en-US" dirty="0"/>
              <a:t>Liquidity (dividend) is not the major use of the invested capital</a:t>
            </a:r>
          </a:p>
          <a:p>
            <a:r>
              <a:rPr lang="en-US" dirty="0"/>
              <a:t>Owners are sensitive to utilizing too much debt</a:t>
            </a:r>
          </a:p>
          <a:p>
            <a:r>
              <a:rPr lang="en-US" dirty="0"/>
              <a:t>Companies require more than just capital:</a:t>
            </a:r>
          </a:p>
          <a:p>
            <a:pPr lvl="1"/>
            <a:r>
              <a:rPr lang="en-US" dirty="0"/>
              <a:t>They may also need operational, marketing, financial, and/or technology counsel</a:t>
            </a:r>
          </a:p>
        </p:txBody>
      </p:sp>
      <p:sp>
        <p:nvSpPr>
          <p:cNvPr id="4" name="Slide Number Placeholder 3">
            <a:extLst>
              <a:ext uri="{FF2B5EF4-FFF2-40B4-BE49-F238E27FC236}">
                <a16:creationId xmlns:a16="http://schemas.microsoft.com/office/drawing/2014/main" id="{B5B30EFC-9020-46CE-9575-B90D796B3127}"/>
              </a:ext>
            </a:extLst>
          </p:cNvPr>
          <p:cNvSpPr>
            <a:spLocks noGrp="1"/>
          </p:cNvSpPr>
          <p:nvPr>
            <p:ph type="sldNum" sz="quarter" idx="12"/>
          </p:nvPr>
        </p:nvSpPr>
        <p:spPr/>
        <p:txBody>
          <a:bodyPr/>
          <a:lstStyle/>
          <a:p>
            <a:fld id="{9A24B03B-A3B0-42C9-8ADA-D92F7BCF5872}" type="slidenum">
              <a:rPr lang="en-US" smtClean="0"/>
              <a:t>4</a:t>
            </a:fld>
            <a:endParaRPr lang="en-US" dirty="0"/>
          </a:p>
        </p:txBody>
      </p:sp>
      <p:pic>
        <p:nvPicPr>
          <p:cNvPr id="8" name="Picture 7">
            <a:extLst>
              <a:ext uri="{FF2B5EF4-FFF2-40B4-BE49-F238E27FC236}">
                <a16:creationId xmlns:a16="http://schemas.microsoft.com/office/drawing/2014/main" id="{D59F9CF1-E631-4A35-8C3E-DDFAEA3FFC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2186705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AF32D0-D09A-44CE-ABE0-F6CDDA536425}"/>
              </a:ext>
            </a:extLst>
          </p:cNvPr>
          <p:cNvSpPr txBox="1"/>
          <p:nvPr/>
        </p:nvSpPr>
        <p:spPr>
          <a:xfrm>
            <a:off x="3765760" y="2094272"/>
            <a:ext cx="4016477" cy="2862322"/>
          </a:xfrm>
          <a:prstGeom prst="rect">
            <a:avLst/>
          </a:prstGeom>
          <a:noFill/>
          <a:ln w="38100">
            <a:solidFill>
              <a:srgbClr val="0070C0"/>
            </a:solidFill>
          </a:ln>
        </p:spPr>
        <p:txBody>
          <a:bodyPr wrap="square" rtlCol="0">
            <a:spAutoFit/>
          </a:bodyPr>
          <a:lstStyle/>
          <a:p>
            <a:r>
              <a:rPr lang="en-US" dirty="0"/>
              <a:t>“Our company had several business opportunities but I needed outside capital to take advantage of them. Why would I cede control of my business when we were at the exact point when raising outside capital would allow me to accelerate growth and achieve my life-long business and personal goals?!” </a:t>
            </a:r>
          </a:p>
          <a:p>
            <a:endParaRPr lang="en-US" dirty="0"/>
          </a:p>
          <a:p>
            <a:r>
              <a:rPr lang="en-US" dirty="0"/>
              <a:t>--John Wilson, CEO; The VMS Group</a:t>
            </a:r>
          </a:p>
        </p:txBody>
      </p:sp>
      <p:sp>
        <p:nvSpPr>
          <p:cNvPr id="3" name="Slide Number Placeholder 2">
            <a:extLst>
              <a:ext uri="{FF2B5EF4-FFF2-40B4-BE49-F238E27FC236}">
                <a16:creationId xmlns:a16="http://schemas.microsoft.com/office/drawing/2014/main" id="{196CE7C8-7802-429C-9103-CF1B09B8E3B4}"/>
              </a:ext>
            </a:extLst>
          </p:cNvPr>
          <p:cNvSpPr>
            <a:spLocks noGrp="1"/>
          </p:cNvSpPr>
          <p:nvPr>
            <p:ph type="sldNum" sz="quarter" idx="12"/>
          </p:nvPr>
        </p:nvSpPr>
        <p:spPr/>
        <p:txBody>
          <a:bodyPr/>
          <a:lstStyle/>
          <a:p>
            <a:fld id="{9A24B03B-A3B0-42C9-8ADA-D92F7BCF5872}" type="slidenum">
              <a:rPr lang="en-US" smtClean="0"/>
              <a:t>5</a:t>
            </a:fld>
            <a:endParaRPr lang="en-US" dirty="0"/>
          </a:p>
        </p:txBody>
      </p:sp>
      <p:pic>
        <p:nvPicPr>
          <p:cNvPr id="7" name="Picture 6">
            <a:extLst>
              <a:ext uri="{FF2B5EF4-FFF2-40B4-BE49-F238E27FC236}">
                <a16:creationId xmlns:a16="http://schemas.microsoft.com/office/drawing/2014/main" id="{4C029373-2434-47B8-AE18-AE36DF6CE3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3186380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F6451-AAEB-47B7-8E65-27D753BC66C6}"/>
              </a:ext>
            </a:extLst>
          </p:cNvPr>
          <p:cNvSpPr>
            <a:spLocks noGrp="1"/>
          </p:cNvSpPr>
          <p:nvPr>
            <p:ph type="title"/>
          </p:nvPr>
        </p:nvSpPr>
        <p:spPr>
          <a:xfrm>
            <a:off x="838199" y="365125"/>
            <a:ext cx="10965511" cy="1325563"/>
          </a:xfrm>
        </p:spPr>
        <p:txBody>
          <a:bodyPr/>
          <a:lstStyle/>
          <a:p>
            <a:r>
              <a:rPr lang="en-US" dirty="0"/>
              <a:t>The 12 Primary Uses of Non-Control Capital</a:t>
            </a:r>
          </a:p>
        </p:txBody>
      </p:sp>
      <p:graphicFrame>
        <p:nvGraphicFramePr>
          <p:cNvPr id="4" name="Content Placeholder 3">
            <a:extLst>
              <a:ext uri="{FF2B5EF4-FFF2-40B4-BE49-F238E27FC236}">
                <a16:creationId xmlns:a16="http://schemas.microsoft.com/office/drawing/2014/main" id="{9B702B17-8601-40D1-95D3-F6A48101FB71}"/>
              </a:ext>
            </a:extLst>
          </p:cNvPr>
          <p:cNvGraphicFramePr>
            <a:graphicFrameLocks noGrp="1"/>
          </p:cNvGraphicFramePr>
          <p:nvPr>
            <p:ph idx="1"/>
            <p:extLst>
              <p:ext uri="{D42A27DB-BD31-4B8C-83A1-F6EECF244321}">
                <p14:modId xmlns:p14="http://schemas.microsoft.com/office/powerpoint/2010/main" val="3753236019"/>
              </p:ext>
            </p:extLst>
          </p:nvPr>
        </p:nvGraphicFramePr>
        <p:xfrm>
          <a:off x="838200" y="1825624"/>
          <a:ext cx="10515600" cy="4433644"/>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1841249435"/>
                    </a:ext>
                  </a:extLst>
                </a:gridCol>
                <a:gridCol w="2628900">
                  <a:extLst>
                    <a:ext uri="{9D8B030D-6E8A-4147-A177-3AD203B41FA5}">
                      <a16:colId xmlns:a16="http://schemas.microsoft.com/office/drawing/2014/main" val="1308193948"/>
                    </a:ext>
                  </a:extLst>
                </a:gridCol>
                <a:gridCol w="2628900">
                  <a:extLst>
                    <a:ext uri="{9D8B030D-6E8A-4147-A177-3AD203B41FA5}">
                      <a16:colId xmlns:a16="http://schemas.microsoft.com/office/drawing/2014/main" val="2829461738"/>
                    </a:ext>
                  </a:extLst>
                </a:gridCol>
                <a:gridCol w="2628900">
                  <a:extLst>
                    <a:ext uri="{9D8B030D-6E8A-4147-A177-3AD203B41FA5}">
                      <a16:colId xmlns:a16="http://schemas.microsoft.com/office/drawing/2014/main" val="1388631248"/>
                    </a:ext>
                  </a:extLst>
                </a:gridCol>
              </a:tblGrid>
              <a:tr h="1454822">
                <a:tc>
                  <a:txBody>
                    <a:bodyPr/>
                    <a:lstStyle/>
                    <a:p>
                      <a:pPr algn="ctr"/>
                      <a:r>
                        <a:rPr lang="en-US" dirty="0"/>
                        <a:t>Growth</a:t>
                      </a:r>
                    </a:p>
                    <a:p>
                      <a:pPr algn="ctr"/>
                      <a:r>
                        <a:rPr lang="en-US" sz="1000" dirty="0"/>
                        <a:t>Capital used to organically expand a business: introduce new products, build a new factory, hire additional management or employees, enter new markets, or for general working capital purposes</a:t>
                      </a:r>
                    </a:p>
                  </a:txBody>
                  <a:tcPr anchor="ctr"/>
                </a:tc>
                <a:tc>
                  <a:txBody>
                    <a:bodyPr/>
                    <a:lstStyle/>
                    <a:p>
                      <a:pPr algn="ctr"/>
                      <a:r>
                        <a:rPr lang="en-US" dirty="0"/>
                        <a:t>Acquisitions</a:t>
                      </a:r>
                    </a:p>
                    <a:p>
                      <a:pPr algn="ctr"/>
                      <a:r>
                        <a:rPr lang="en-US" sz="1000" dirty="0"/>
                        <a:t>Capital used to acquire one or more competitors or to allow for further vertical or horizontal integration</a:t>
                      </a:r>
                    </a:p>
                  </a:txBody>
                  <a:tcPr anchor="ctr"/>
                </a:tc>
                <a:tc>
                  <a:txBody>
                    <a:bodyPr/>
                    <a:lstStyle/>
                    <a:p>
                      <a:pPr algn="ctr"/>
                      <a:r>
                        <a:rPr lang="en-US" dirty="0"/>
                        <a:t>Partner or Shareholder Buy-Out</a:t>
                      </a:r>
                    </a:p>
                    <a:p>
                      <a:pPr algn="ctr"/>
                      <a:r>
                        <a:rPr lang="en-US" sz="1000" dirty="0"/>
                        <a:t>Capital used to buy-out an inactive or retiring partner or shareholder</a:t>
                      </a:r>
                    </a:p>
                  </a:txBody>
                  <a:tcPr anchor="ctr"/>
                </a:tc>
                <a:tc>
                  <a:txBody>
                    <a:bodyPr/>
                    <a:lstStyle/>
                    <a:p>
                      <a:pPr algn="ctr"/>
                      <a:r>
                        <a:rPr lang="en-US" dirty="0"/>
                        <a:t>Management Buy-Out (MBO)</a:t>
                      </a:r>
                    </a:p>
                    <a:p>
                      <a:pPr algn="ctr"/>
                      <a:r>
                        <a:rPr lang="en-US" sz="1000" dirty="0"/>
                        <a:t>When the incumbent management team buys most or all of the ownership of an inactive founder or executive</a:t>
                      </a:r>
                    </a:p>
                  </a:txBody>
                  <a:tcPr anchor="ctr"/>
                </a:tc>
                <a:extLst>
                  <a:ext uri="{0D108BD9-81ED-4DB2-BD59-A6C34878D82A}">
                    <a16:rowId xmlns:a16="http://schemas.microsoft.com/office/drawing/2014/main" val="4252429501"/>
                  </a:ext>
                </a:extLst>
              </a:tr>
              <a:tr h="1454822">
                <a:tc>
                  <a:txBody>
                    <a:bodyPr/>
                    <a:lstStyle/>
                    <a:p>
                      <a:pPr algn="ctr"/>
                      <a:r>
                        <a:rPr lang="en-US" dirty="0"/>
                        <a:t>Management Buy-In (MBI)</a:t>
                      </a:r>
                    </a:p>
                    <a:p>
                      <a:pPr algn="ctr"/>
                      <a:r>
                        <a:rPr lang="en-US" sz="1000" dirty="0"/>
                        <a:t>When an external, experienced executive buys a business from one or more inactive owners and needs additional capital to affect the purchase</a:t>
                      </a:r>
                    </a:p>
                  </a:txBody>
                  <a:tcPr anchor="ctr"/>
                </a:tc>
                <a:tc>
                  <a:txBody>
                    <a:bodyPr/>
                    <a:lstStyle/>
                    <a:p>
                      <a:pPr algn="ctr"/>
                      <a:r>
                        <a:rPr lang="en-US" dirty="0"/>
                        <a:t>Family Ownership &amp; Wealth Transfer</a:t>
                      </a:r>
                    </a:p>
                    <a:p>
                      <a:pPr algn="ctr"/>
                      <a:r>
                        <a:rPr lang="en-US" sz="1000" dirty="0"/>
                        <a:t>When junior generations of a family acquire most or all of the ownership interests of more senior generations allowing the business to remain in the family name</a:t>
                      </a:r>
                    </a:p>
                  </a:txBody>
                  <a:tcPr anchor="ctr"/>
                </a:tc>
                <a:tc>
                  <a:txBody>
                    <a:bodyPr/>
                    <a:lstStyle/>
                    <a:p>
                      <a:pPr algn="ctr"/>
                      <a:r>
                        <a:rPr lang="en-US" dirty="0"/>
                        <a:t>Balance Sheet Recapitalization</a:t>
                      </a:r>
                    </a:p>
                    <a:p>
                      <a:pPr algn="ctr"/>
                      <a:r>
                        <a:rPr lang="en-US" sz="1000" dirty="0"/>
                        <a:t>Changes the debt and equity mixture of a Company’s finances to a more optimal capital structure</a:t>
                      </a:r>
                    </a:p>
                  </a:txBody>
                  <a:tcPr anchor="ctr"/>
                </a:tc>
                <a:tc>
                  <a:txBody>
                    <a:bodyPr/>
                    <a:lstStyle/>
                    <a:p>
                      <a:pPr algn="ctr"/>
                      <a:r>
                        <a:rPr lang="en-US" dirty="0"/>
                        <a:t>Refinancing</a:t>
                      </a:r>
                    </a:p>
                    <a:p>
                      <a:pPr algn="ctr"/>
                      <a:r>
                        <a:rPr lang="en-US" sz="1000" dirty="0"/>
                        <a:t>Replacing one form or type of debt with another with better terms, conditions, and flexibility</a:t>
                      </a:r>
                    </a:p>
                  </a:txBody>
                  <a:tcPr anchor="ctr"/>
                </a:tc>
                <a:extLst>
                  <a:ext uri="{0D108BD9-81ED-4DB2-BD59-A6C34878D82A}">
                    <a16:rowId xmlns:a16="http://schemas.microsoft.com/office/drawing/2014/main" val="1627554000"/>
                  </a:ext>
                </a:extLst>
              </a:tr>
              <a:tr h="1454822">
                <a:tc>
                  <a:txBody>
                    <a:bodyPr/>
                    <a:lstStyle/>
                    <a:p>
                      <a:pPr algn="ctr"/>
                      <a:r>
                        <a:rPr lang="en-US" dirty="0"/>
                        <a:t>Family Office Support</a:t>
                      </a:r>
                    </a:p>
                    <a:p>
                      <a:pPr algn="ctr"/>
                      <a:r>
                        <a:rPr lang="en-US" sz="1000" dirty="0"/>
                        <a:t>Allows a Family Office to affect an investment in a Company by allowing a junior capital provider to invest alongside them</a:t>
                      </a:r>
                    </a:p>
                  </a:txBody>
                  <a:tcPr anchor="ctr"/>
                </a:tc>
                <a:tc>
                  <a:txBody>
                    <a:bodyPr/>
                    <a:lstStyle/>
                    <a:p>
                      <a:pPr algn="ctr"/>
                      <a:r>
                        <a:rPr lang="en-US" dirty="0"/>
                        <a:t>Senior Lender Enhancement or Transition</a:t>
                      </a:r>
                    </a:p>
                    <a:p>
                      <a:pPr algn="ctr"/>
                      <a:r>
                        <a:rPr lang="en-US" sz="1000" dirty="0"/>
                        <a:t>When a Company has grown beyond the means or interest of its senior bank but needs additional capital to support its continuing growth</a:t>
                      </a:r>
                    </a:p>
                  </a:txBody>
                  <a:tcPr anchor="ctr"/>
                </a:tc>
                <a:tc>
                  <a:txBody>
                    <a:bodyPr/>
                    <a:lstStyle/>
                    <a:p>
                      <a:pPr algn="ctr"/>
                      <a:r>
                        <a:rPr lang="en-US" dirty="0"/>
                        <a:t>De-Lever Balance Sheet</a:t>
                      </a:r>
                    </a:p>
                    <a:p>
                      <a:pPr algn="ctr"/>
                      <a:r>
                        <a:rPr lang="en-US" sz="1000" dirty="0"/>
                        <a:t>When a Company has taken on too much debt (typically senior debt) and replaces some of it with either equity or other junior capital to provide operating flexibility</a:t>
                      </a:r>
                    </a:p>
                  </a:txBody>
                  <a:tcPr anchor="ctr"/>
                </a:tc>
                <a:tc>
                  <a:txBody>
                    <a:bodyPr/>
                    <a:lstStyle/>
                    <a:p>
                      <a:pPr algn="ctr"/>
                      <a:r>
                        <a:rPr lang="en-US" dirty="0"/>
                        <a:t>Owner Dividend (Liquidity)</a:t>
                      </a:r>
                    </a:p>
                    <a:p>
                      <a:pPr algn="ctr"/>
                      <a:r>
                        <a:rPr lang="en-US" sz="1000" dirty="0"/>
                        <a:t>When one or more owners take a non-life changing cash distribution, typically used to diversify their net worth</a:t>
                      </a:r>
                    </a:p>
                  </a:txBody>
                  <a:tcPr anchor="ctr"/>
                </a:tc>
                <a:extLst>
                  <a:ext uri="{0D108BD9-81ED-4DB2-BD59-A6C34878D82A}">
                    <a16:rowId xmlns:a16="http://schemas.microsoft.com/office/drawing/2014/main" val="638687490"/>
                  </a:ext>
                </a:extLst>
              </a:tr>
            </a:tbl>
          </a:graphicData>
        </a:graphic>
      </p:graphicFrame>
      <p:sp>
        <p:nvSpPr>
          <p:cNvPr id="3" name="Slide Number Placeholder 2">
            <a:extLst>
              <a:ext uri="{FF2B5EF4-FFF2-40B4-BE49-F238E27FC236}">
                <a16:creationId xmlns:a16="http://schemas.microsoft.com/office/drawing/2014/main" id="{0B78E3AD-210D-4B1A-95F5-1CFB7EED51AC}"/>
              </a:ext>
            </a:extLst>
          </p:cNvPr>
          <p:cNvSpPr>
            <a:spLocks noGrp="1"/>
          </p:cNvSpPr>
          <p:nvPr>
            <p:ph type="sldNum" sz="quarter" idx="12"/>
          </p:nvPr>
        </p:nvSpPr>
        <p:spPr/>
        <p:txBody>
          <a:bodyPr/>
          <a:lstStyle/>
          <a:p>
            <a:fld id="{9A24B03B-A3B0-42C9-8ADA-D92F7BCF5872}" type="slidenum">
              <a:rPr lang="en-US" smtClean="0"/>
              <a:t>6</a:t>
            </a:fld>
            <a:endParaRPr lang="en-US" dirty="0"/>
          </a:p>
        </p:txBody>
      </p:sp>
      <p:pic>
        <p:nvPicPr>
          <p:cNvPr id="8" name="Picture 7">
            <a:extLst>
              <a:ext uri="{FF2B5EF4-FFF2-40B4-BE49-F238E27FC236}">
                <a16:creationId xmlns:a16="http://schemas.microsoft.com/office/drawing/2014/main" id="{328090F4-6A7C-4DB7-938A-7A5BEB7858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3241650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6567D-581A-4380-890E-2EDDE9873431}"/>
              </a:ext>
            </a:extLst>
          </p:cNvPr>
          <p:cNvSpPr>
            <a:spLocks noGrp="1"/>
          </p:cNvSpPr>
          <p:nvPr>
            <p:ph type="title"/>
          </p:nvPr>
        </p:nvSpPr>
        <p:spPr/>
        <p:txBody>
          <a:bodyPr/>
          <a:lstStyle/>
          <a:p>
            <a:r>
              <a:rPr lang="en-US" dirty="0"/>
              <a:t>Seacoast Provides Junior Capital</a:t>
            </a:r>
          </a:p>
        </p:txBody>
      </p:sp>
      <p:graphicFrame>
        <p:nvGraphicFramePr>
          <p:cNvPr id="5" name="Content Placeholder 4">
            <a:extLst>
              <a:ext uri="{FF2B5EF4-FFF2-40B4-BE49-F238E27FC236}">
                <a16:creationId xmlns:a16="http://schemas.microsoft.com/office/drawing/2014/main" id="{A004BC7B-455D-45E5-BA6E-5BC10D36184F}"/>
              </a:ext>
            </a:extLst>
          </p:cNvPr>
          <p:cNvGraphicFramePr>
            <a:graphicFrameLocks noGrp="1"/>
          </p:cNvGraphicFramePr>
          <p:nvPr>
            <p:ph idx="1"/>
            <p:extLst>
              <p:ext uri="{D42A27DB-BD31-4B8C-83A1-F6EECF244321}">
                <p14:modId xmlns:p14="http://schemas.microsoft.com/office/powerpoint/2010/main" val="4140370626"/>
              </p:ext>
            </p:extLst>
          </p:nvPr>
        </p:nvGraphicFramePr>
        <p:xfrm>
          <a:off x="838200" y="1825625"/>
          <a:ext cx="10515600" cy="407924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479297820"/>
                    </a:ext>
                  </a:extLst>
                </a:gridCol>
                <a:gridCol w="7010400">
                  <a:extLst>
                    <a:ext uri="{9D8B030D-6E8A-4147-A177-3AD203B41FA5}">
                      <a16:colId xmlns:a16="http://schemas.microsoft.com/office/drawing/2014/main" val="1562156009"/>
                    </a:ext>
                  </a:extLst>
                </a:gridCol>
              </a:tblGrid>
              <a:tr h="370840">
                <a:tc gridSpan="2">
                  <a:txBody>
                    <a:bodyPr/>
                    <a:lstStyle/>
                    <a:p>
                      <a:pPr algn="ctr"/>
                      <a:r>
                        <a:rPr lang="en-US" dirty="0"/>
                        <a:t>Balance Sheet Seniority / Capital Stack Hierarchy</a:t>
                      </a:r>
                    </a:p>
                  </a:txBody>
                  <a:tcPr anchor="ctr">
                    <a:solidFill>
                      <a:srgbClr val="0070C0"/>
                    </a:solidFill>
                  </a:tcPr>
                </a:tc>
                <a:tc hMerge="1">
                  <a:txBody>
                    <a:bodyPr/>
                    <a:lstStyle/>
                    <a:p>
                      <a:pPr algn="ctr"/>
                      <a:endParaRPr lang="en-US" dirty="0"/>
                    </a:p>
                  </a:txBody>
                  <a:tcPr anchor="ctr">
                    <a:solidFill>
                      <a:srgbClr val="0070C0"/>
                    </a:solidFill>
                  </a:tcPr>
                </a:tc>
                <a:extLst>
                  <a:ext uri="{0D108BD9-81ED-4DB2-BD59-A6C34878D82A}">
                    <a16:rowId xmlns:a16="http://schemas.microsoft.com/office/drawing/2014/main" val="1340695834"/>
                  </a:ext>
                </a:extLst>
              </a:tr>
              <a:tr h="370840">
                <a:tc>
                  <a:txBody>
                    <a:bodyPr/>
                    <a:lstStyle/>
                    <a:p>
                      <a:r>
                        <a:rPr lang="en-US" b="1" dirty="0"/>
                        <a:t>Senior Debt</a:t>
                      </a:r>
                    </a:p>
                  </a:txBody>
                  <a:tcPr>
                    <a:solidFill>
                      <a:srgbClr val="0070C0"/>
                    </a:solidFill>
                  </a:tcPr>
                </a:tc>
                <a:tc rowSpan="6">
                  <a:txBody>
                    <a:bodyPr/>
                    <a:lstStyle/>
                    <a:p>
                      <a:pPr algn="ctr"/>
                      <a:r>
                        <a:rPr lang="en-US" b="1" dirty="0"/>
                        <a:t>Senior Debt Capital Providers</a:t>
                      </a:r>
                    </a:p>
                    <a:p>
                      <a:pPr algn="ctr"/>
                      <a:r>
                        <a:rPr lang="en-US" sz="1400" b="1" dirty="0">
                          <a:solidFill>
                            <a:schemeClr val="bg1"/>
                          </a:solidFill>
                        </a:rPr>
                        <a:t>Paid back first, plays more of a lender than partner role, less value-added, less equity dilutive, less expensive capital, but not strategically focused</a:t>
                      </a:r>
                    </a:p>
                  </a:txBody>
                  <a:tcPr anchor="ctr">
                    <a:solidFill>
                      <a:srgbClr val="0070C0"/>
                    </a:solidFill>
                  </a:tcPr>
                </a:tc>
                <a:extLst>
                  <a:ext uri="{0D108BD9-81ED-4DB2-BD59-A6C34878D82A}">
                    <a16:rowId xmlns:a16="http://schemas.microsoft.com/office/drawing/2014/main" val="4089199632"/>
                  </a:ext>
                </a:extLst>
              </a:tr>
              <a:tr h="370840">
                <a:tc>
                  <a:txBody>
                    <a:bodyPr/>
                    <a:lstStyle/>
                    <a:p>
                      <a:pPr lvl="1"/>
                      <a:r>
                        <a:rPr lang="en-US" dirty="0"/>
                        <a:t>Revolver</a:t>
                      </a:r>
                    </a:p>
                  </a:txBody>
                  <a:tcPr/>
                </a:tc>
                <a:tc vMerge="1">
                  <a:txBody>
                    <a:bodyPr/>
                    <a:lstStyle/>
                    <a:p>
                      <a:pPr algn="ctr"/>
                      <a:endParaRPr lang="en-US" dirty="0"/>
                    </a:p>
                  </a:txBody>
                  <a:tcPr anchor="ctr"/>
                </a:tc>
                <a:extLst>
                  <a:ext uri="{0D108BD9-81ED-4DB2-BD59-A6C34878D82A}">
                    <a16:rowId xmlns:a16="http://schemas.microsoft.com/office/drawing/2014/main" val="900799810"/>
                  </a:ext>
                </a:extLst>
              </a:tr>
              <a:tr h="370840">
                <a:tc>
                  <a:txBody>
                    <a:bodyPr/>
                    <a:lstStyle/>
                    <a:p>
                      <a:pPr lvl="1"/>
                      <a:r>
                        <a:rPr lang="en-US" dirty="0"/>
                        <a:t>Asset-Based Loan</a:t>
                      </a:r>
                    </a:p>
                  </a:txBody>
                  <a:tcPr/>
                </a:tc>
                <a:tc vMerge="1">
                  <a:txBody>
                    <a:bodyPr/>
                    <a:lstStyle/>
                    <a:p>
                      <a:endParaRPr lang="en-US"/>
                    </a:p>
                  </a:txBody>
                  <a:tcPr/>
                </a:tc>
                <a:extLst>
                  <a:ext uri="{0D108BD9-81ED-4DB2-BD59-A6C34878D82A}">
                    <a16:rowId xmlns:a16="http://schemas.microsoft.com/office/drawing/2014/main" val="381065927"/>
                  </a:ext>
                </a:extLst>
              </a:tr>
              <a:tr h="370840">
                <a:tc>
                  <a:txBody>
                    <a:bodyPr/>
                    <a:lstStyle/>
                    <a:p>
                      <a:pPr lvl="1"/>
                      <a:r>
                        <a:rPr lang="en-US" dirty="0"/>
                        <a:t>Senior Term Loan</a:t>
                      </a:r>
                    </a:p>
                  </a:txBody>
                  <a:tcPr/>
                </a:tc>
                <a:tc vMerge="1">
                  <a:txBody>
                    <a:bodyPr/>
                    <a:lstStyle/>
                    <a:p>
                      <a:endParaRPr lang="en-US"/>
                    </a:p>
                  </a:txBody>
                  <a:tcPr/>
                </a:tc>
                <a:extLst>
                  <a:ext uri="{0D108BD9-81ED-4DB2-BD59-A6C34878D82A}">
                    <a16:rowId xmlns:a16="http://schemas.microsoft.com/office/drawing/2014/main" val="2991933015"/>
                  </a:ext>
                </a:extLst>
              </a:tr>
              <a:tr h="370840">
                <a:tc>
                  <a:txBody>
                    <a:bodyPr/>
                    <a:lstStyle/>
                    <a:p>
                      <a:r>
                        <a:rPr lang="en-US" b="1" dirty="0">
                          <a:solidFill>
                            <a:schemeClr val="bg1"/>
                          </a:solidFill>
                        </a:rPr>
                        <a:t>Combination</a:t>
                      </a:r>
                    </a:p>
                  </a:txBody>
                  <a:tcPr>
                    <a:solidFill>
                      <a:srgbClr val="0070C0"/>
                    </a:solidFill>
                  </a:tcPr>
                </a:tc>
                <a:tc vMerge="1">
                  <a:txBody>
                    <a:bodyPr/>
                    <a:lstStyle/>
                    <a:p>
                      <a:endParaRPr lang="en-US" b="1" dirty="0">
                        <a:solidFill>
                          <a:schemeClr val="bg1"/>
                        </a:solidFill>
                      </a:endParaRPr>
                    </a:p>
                  </a:txBody>
                  <a:tcPr>
                    <a:solidFill>
                      <a:srgbClr val="0070C0"/>
                    </a:solidFill>
                  </a:tcPr>
                </a:tc>
                <a:extLst>
                  <a:ext uri="{0D108BD9-81ED-4DB2-BD59-A6C34878D82A}">
                    <a16:rowId xmlns:a16="http://schemas.microsoft.com/office/drawing/2014/main" val="787285614"/>
                  </a:ext>
                </a:extLst>
              </a:tr>
              <a:tr h="370840">
                <a:tc>
                  <a:txBody>
                    <a:bodyPr/>
                    <a:lstStyle/>
                    <a:p>
                      <a:pPr lvl="1"/>
                      <a:r>
                        <a:rPr lang="en-US" dirty="0"/>
                        <a:t>Unitranche</a:t>
                      </a:r>
                    </a:p>
                  </a:txBody>
                  <a:tcPr/>
                </a:tc>
                <a:tc vMerge="1">
                  <a:txBody>
                    <a:bodyPr/>
                    <a:lstStyle/>
                    <a:p>
                      <a:endParaRPr lang="en-US"/>
                    </a:p>
                  </a:txBody>
                  <a:tcPr/>
                </a:tc>
                <a:extLst>
                  <a:ext uri="{0D108BD9-81ED-4DB2-BD59-A6C34878D82A}">
                    <a16:rowId xmlns:a16="http://schemas.microsoft.com/office/drawing/2014/main" val="3286056226"/>
                  </a:ext>
                </a:extLst>
              </a:tr>
              <a:tr h="370840">
                <a:tc>
                  <a:txBody>
                    <a:bodyPr/>
                    <a:lstStyle/>
                    <a:p>
                      <a:r>
                        <a:rPr lang="en-US" b="1" dirty="0">
                          <a:solidFill>
                            <a:schemeClr val="bg1"/>
                          </a:solidFill>
                        </a:rPr>
                        <a:t>Junior Capital</a:t>
                      </a:r>
                    </a:p>
                  </a:txBody>
                  <a:tcPr>
                    <a:solidFill>
                      <a:srgbClr val="0070C0"/>
                    </a:solidFill>
                  </a:tcPr>
                </a:tc>
                <a:tc rowSpan="4">
                  <a:txBody>
                    <a:bodyPr/>
                    <a:lstStyle/>
                    <a:p>
                      <a:pPr algn="ctr"/>
                      <a:r>
                        <a:rPr lang="en-US" b="1" dirty="0"/>
                        <a:t>What Seacoast Invests</a:t>
                      </a:r>
                    </a:p>
                    <a:p>
                      <a:pPr algn="ctr"/>
                      <a:r>
                        <a:rPr lang="en-US" sz="1400" b="1" dirty="0">
                          <a:solidFill>
                            <a:schemeClr val="bg1"/>
                          </a:solidFill>
                        </a:rPr>
                        <a:t>Sits junior to all other capital (taking on more risk), plays a partner role, more value-added services provided, more expensive than senior debt, but supplies an engine for continuous improvement and growth</a:t>
                      </a:r>
                    </a:p>
                  </a:txBody>
                  <a:tcPr anchor="ctr">
                    <a:solidFill>
                      <a:srgbClr val="0070C0"/>
                    </a:solidFill>
                  </a:tcPr>
                </a:tc>
                <a:extLst>
                  <a:ext uri="{0D108BD9-81ED-4DB2-BD59-A6C34878D82A}">
                    <a16:rowId xmlns:a16="http://schemas.microsoft.com/office/drawing/2014/main" val="1381836652"/>
                  </a:ext>
                </a:extLst>
              </a:tr>
              <a:tr h="370840">
                <a:tc>
                  <a:txBody>
                    <a:bodyPr/>
                    <a:lstStyle/>
                    <a:p>
                      <a:pPr lvl="1"/>
                      <a:r>
                        <a:rPr lang="en-US" dirty="0"/>
                        <a:t>Subordinated Debt</a:t>
                      </a:r>
                    </a:p>
                  </a:txBody>
                  <a:tcPr/>
                </a:tc>
                <a:tc vMerge="1">
                  <a:txBody>
                    <a:bodyPr/>
                    <a:lstStyle/>
                    <a:p>
                      <a:endParaRPr lang="en-US" dirty="0"/>
                    </a:p>
                  </a:txBody>
                  <a:tcPr/>
                </a:tc>
                <a:extLst>
                  <a:ext uri="{0D108BD9-81ED-4DB2-BD59-A6C34878D82A}">
                    <a16:rowId xmlns:a16="http://schemas.microsoft.com/office/drawing/2014/main" val="727105161"/>
                  </a:ext>
                </a:extLst>
              </a:tr>
              <a:tr h="370840">
                <a:tc>
                  <a:txBody>
                    <a:bodyPr/>
                    <a:lstStyle/>
                    <a:p>
                      <a:pPr lvl="1"/>
                      <a:r>
                        <a:rPr lang="en-US" dirty="0"/>
                        <a:t>Preferred Stock</a:t>
                      </a:r>
                    </a:p>
                  </a:txBody>
                  <a:tcPr/>
                </a:tc>
                <a:tc vMerge="1">
                  <a:txBody>
                    <a:bodyPr/>
                    <a:lstStyle/>
                    <a:p>
                      <a:endParaRPr lang="en-US" dirty="0"/>
                    </a:p>
                  </a:txBody>
                  <a:tcPr/>
                </a:tc>
                <a:extLst>
                  <a:ext uri="{0D108BD9-81ED-4DB2-BD59-A6C34878D82A}">
                    <a16:rowId xmlns:a16="http://schemas.microsoft.com/office/drawing/2014/main" val="810623779"/>
                  </a:ext>
                </a:extLst>
              </a:tr>
              <a:tr h="370840">
                <a:tc>
                  <a:txBody>
                    <a:bodyPr/>
                    <a:lstStyle/>
                    <a:p>
                      <a:pPr lvl="1"/>
                      <a:r>
                        <a:rPr lang="en-US" dirty="0"/>
                        <a:t>Common Stock</a:t>
                      </a:r>
                    </a:p>
                  </a:txBody>
                  <a:tcPr/>
                </a:tc>
                <a:tc vMerge="1">
                  <a:txBody>
                    <a:bodyPr/>
                    <a:lstStyle/>
                    <a:p>
                      <a:endParaRPr lang="en-US" dirty="0"/>
                    </a:p>
                  </a:txBody>
                  <a:tcPr/>
                </a:tc>
                <a:extLst>
                  <a:ext uri="{0D108BD9-81ED-4DB2-BD59-A6C34878D82A}">
                    <a16:rowId xmlns:a16="http://schemas.microsoft.com/office/drawing/2014/main" val="2998115832"/>
                  </a:ext>
                </a:extLst>
              </a:tr>
            </a:tbl>
          </a:graphicData>
        </a:graphic>
      </p:graphicFrame>
      <p:sp>
        <p:nvSpPr>
          <p:cNvPr id="4" name="Slide Number Placeholder 3">
            <a:extLst>
              <a:ext uri="{FF2B5EF4-FFF2-40B4-BE49-F238E27FC236}">
                <a16:creationId xmlns:a16="http://schemas.microsoft.com/office/drawing/2014/main" id="{5E0FE105-0AE4-414A-B580-E183F9FDAA72}"/>
              </a:ext>
            </a:extLst>
          </p:cNvPr>
          <p:cNvSpPr>
            <a:spLocks noGrp="1"/>
          </p:cNvSpPr>
          <p:nvPr>
            <p:ph type="sldNum" sz="quarter" idx="12"/>
          </p:nvPr>
        </p:nvSpPr>
        <p:spPr/>
        <p:txBody>
          <a:bodyPr/>
          <a:lstStyle/>
          <a:p>
            <a:fld id="{9A24B03B-A3B0-42C9-8ADA-D92F7BCF5872}" type="slidenum">
              <a:rPr lang="en-US" smtClean="0"/>
              <a:t>7</a:t>
            </a:fld>
            <a:endParaRPr lang="en-US" dirty="0"/>
          </a:p>
        </p:txBody>
      </p:sp>
      <p:pic>
        <p:nvPicPr>
          <p:cNvPr id="9" name="Picture 8">
            <a:extLst>
              <a:ext uri="{FF2B5EF4-FFF2-40B4-BE49-F238E27FC236}">
                <a16:creationId xmlns:a16="http://schemas.microsoft.com/office/drawing/2014/main" id="{85889A4A-7C37-4F11-9AD2-792BF2408C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3880877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86EC5-7338-45D2-B266-77BD7BA10F0D}"/>
              </a:ext>
            </a:extLst>
          </p:cNvPr>
          <p:cNvSpPr>
            <a:spLocks noGrp="1"/>
          </p:cNvSpPr>
          <p:nvPr>
            <p:ph type="title"/>
          </p:nvPr>
        </p:nvSpPr>
        <p:spPr/>
        <p:txBody>
          <a:bodyPr/>
          <a:lstStyle/>
          <a:p>
            <a:r>
              <a:rPr lang="en-US" dirty="0"/>
              <a:t>A Balance Sheet: Seacoast’s Position in the Capital Stack</a:t>
            </a:r>
          </a:p>
        </p:txBody>
      </p:sp>
      <p:graphicFrame>
        <p:nvGraphicFramePr>
          <p:cNvPr id="5" name="Content Placeholder 4">
            <a:extLst>
              <a:ext uri="{FF2B5EF4-FFF2-40B4-BE49-F238E27FC236}">
                <a16:creationId xmlns:a16="http://schemas.microsoft.com/office/drawing/2014/main" id="{904F85EA-07F8-4C97-9AFE-2962FD6C77B3}"/>
              </a:ext>
            </a:extLst>
          </p:cNvPr>
          <p:cNvGraphicFramePr>
            <a:graphicFrameLocks noGrp="1"/>
          </p:cNvGraphicFramePr>
          <p:nvPr>
            <p:ph idx="1"/>
            <p:extLst>
              <p:ext uri="{D42A27DB-BD31-4B8C-83A1-F6EECF244321}">
                <p14:modId xmlns:p14="http://schemas.microsoft.com/office/powerpoint/2010/main" val="616373522"/>
              </p:ext>
            </p:extLst>
          </p:nvPr>
        </p:nvGraphicFramePr>
        <p:xfrm>
          <a:off x="838200" y="1825625"/>
          <a:ext cx="10515600" cy="4079240"/>
        </p:xfrm>
        <a:graphic>
          <a:graphicData uri="http://schemas.openxmlformats.org/drawingml/2006/table">
            <a:tbl>
              <a:tblPr firstRow="1" bandRow="1">
                <a:tableStyleId>{5C22544A-7EE6-4342-B048-85BDC9FD1C3A}</a:tableStyleId>
              </a:tblPr>
              <a:tblGrid>
                <a:gridCol w="4946151">
                  <a:extLst>
                    <a:ext uri="{9D8B030D-6E8A-4147-A177-3AD203B41FA5}">
                      <a16:colId xmlns:a16="http://schemas.microsoft.com/office/drawing/2014/main" val="757517428"/>
                    </a:ext>
                  </a:extLst>
                </a:gridCol>
                <a:gridCol w="667820">
                  <a:extLst>
                    <a:ext uri="{9D8B030D-6E8A-4147-A177-3AD203B41FA5}">
                      <a16:colId xmlns:a16="http://schemas.microsoft.com/office/drawing/2014/main" val="3208606607"/>
                    </a:ext>
                  </a:extLst>
                </a:gridCol>
                <a:gridCol w="4901629">
                  <a:extLst>
                    <a:ext uri="{9D8B030D-6E8A-4147-A177-3AD203B41FA5}">
                      <a16:colId xmlns:a16="http://schemas.microsoft.com/office/drawing/2014/main" val="3443963137"/>
                    </a:ext>
                  </a:extLst>
                </a:gridCol>
              </a:tblGrid>
              <a:tr h="370840">
                <a:tc>
                  <a:txBody>
                    <a:bodyPr/>
                    <a:lstStyle/>
                    <a:p>
                      <a:r>
                        <a:rPr lang="en-US" dirty="0"/>
                        <a:t>Assets</a:t>
                      </a:r>
                    </a:p>
                  </a:txBody>
                  <a:tcPr/>
                </a:tc>
                <a:tc>
                  <a:txBody>
                    <a:bodyPr/>
                    <a:lstStyle/>
                    <a:p>
                      <a:endParaRPr lang="en-US" dirty="0"/>
                    </a:p>
                  </a:txBody>
                  <a:tcPr>
                    <a:solidFill>
                      <a:schemeClr val="bg1">
                        <a:lumMod val="65000"/>
                      </a:schemeClr>
                    </a:solidFill>
                  </a:tcPr>
                </a:tc>
                <a:tc>
                  <a:txBody>
                    <a:bodyPr/>
                    <a:lstStyle/>
                    <a:p>
                      <a:r>
                        <a:rPr lang="en-US" dirty="0"/>
                        <a:t>Liabilities</a:t>
                      </a:r>
                    </a:p>
                  </a:txBody>
                  <a:tcPr/>
                </a:tc>
                <a:extLst>
                  <a:ext uri="{0D108BD9-81ED-4DB2-BD59-A6C34878D82A}">
                    <a16:rowId xmlns:a16="http://schemas.microsoft.com/office/drawing/2014/main" val="3968762577"/>
                  </a:ext>
                </a:extLst>
              </a:tr>
              <a:tr h="370840">
                <a:tc>
                  <a:txBody>
                    <a:bodyPr/>
                    <a:lstStyle/>
                    <a:p>
                      <a:r>
                        <a:rPr lang="en-US" dirty="0"/>
                        <a:t>Cash</a:t>
                      </a:r>
                    </a:p>
                  </a:txBody>
                  <a:tcPr/>
                </a:tc>
                <a:tc>
                  <a:txBody>
                    <a:bodyPr/>
                    <a:lstStyle/>
                    <a:p>
                      <a:endParaRPr lang="en-US" dirty="0"/>
                    </a:p>
                  </a:txBody>
                  <a:tcPr>
                    <a:solidFill>
                      <a:schemeClr val="bg1">
                        <a:lumMod val="65000"/>
                      </a:schemeClr>
                    </a:solidFill>
                  </a:tcPr>
                </a:tc>
                <a:tc>
                  <a:txBody>
                    <a:bodyPr/>
                    <a:lstStyle/>
                    <a:p>
                      <a:r>
                        <a:rPr lang="en-US" dirty="0"/>
                        <a:t>Accounts Payable</a:t>
                      </a:r>
                    </a:p>
                  </a:txBody>
                  <a:tcPr/>
                </a:tc>
                <a:extLst>
                  <a:ext uri="{0D108BD9-81ED-4DB2-BD59-A6C34878D82A}">
                    <a16:rowId xmlns:a16="http://schemas.microsoft.com/office/drawing/2014/main" val="3696226713"/>
                  </a:ext>
                </a:extLst>
              </a:tr>
              <a:tr h="370840">
                <a:tc>
                  <a:txBody>
                    <a:bodyPr/>
                    <a:lstStyle/>
                    <a:p>
                      <a:r>
                        <a:rPr lang="en-US" dirty="0"/>
                        <a:t>Marketable Securities</a:t>
                      </a:r>
                    </a:p>
                  </a:txBody>
                  <a:tcPr/>
                </a:tc>
                <a:tc>
                  <a:txBody>
                    <a:bodyPr/>
                    <a:lstStyle/>
                    <a:p>
                      <a:endParaRPr lang="en-US" dirty="0"/>
                    </a:p>
                  </a:txBody>
                  <a:tcPr>
                    <a:solidFill>
                      <a:schemeClr val="bg1">
                        <a:lumMod val="65000"/>
                      </a:schemeClr>
                    </a:solidFill>
                  </a:tcPr>
                </a:tc>
                <a:tc>
                  <a:txBody>
                    <a:bodyPr/>
                    <a:lstStyle/>
                    <a:p>
                      <a:r>
                        <a:rPr lang="en-US" dirty="0"/>
                        <a:t>Taxes Payable</a:t>
                      </a:r>
                    </a:p>
                  </a:txBody>
                  <a:tcPr/>
                </a:tc>
                <a:extLst>
                  <a:ext uri="{0D108BD9-81ED-4DB2-BD59-A6C34878D82A}">
                    <a16:rowId xmlns:a16="http://schemas.microsoft.com/office/drawing/2014/main" val="9526272"/>
                  </a:ext>
                </a:extLst>
              </a:tr>
              <a:tr h="370840">
                <a:tc>
                  <a:txBody>
                    <a:bodyPr/>
                    <a:lstStyle/>
                    <a:p>
                      <a:r>
                        <a:rPr lang="en-US" dirty="0"/>
                        <a:t>Accounts Receivable</a:t>
                      </a:r>
                    </a:p>
                  </a:txBody>
                  <a:tcPr/>
                </a:tc>
                <a:tc>
                  <a:txBody>
                    <a:bodyPr/>
                    <a:lstStyle/>
                    <a:p>
                      <a:endParaRPr lang="en-US" dirty="0"/>
                    </a:p>
                  </a:txBody>
                  <a:tcPr>
                    <a:solidFill>
                      <a:schemeClr val="bg1">
                        <a:lumMod val="65000"/>
                      </a:schemeClr>
                    </a:solidFill>
                  </a:tcPr>
                </a:tc>
                <a:tc>
                  <a:txBody>
                    <a:bodyPr/>
                    <a:lstStyle/>
                    <a:p>
                      <a:r>
                        <a:rPr lang="en-US" dirty="0"/>
                        <a:t>Revolver</a:t>
                      </a:r>
                    </a:p>
                  </a:txBody>
                  <a:tcPr/>
                </a:tc>
                <a:extLst>
                  <a:ext uri="{0D108BD9-81ED-4DB2-BD59-A6C34878D82A}">
                    <a16:rowId xmlns:a16="http://schemas.microsoft.com/office/drawing/2014/main" val="1675847666"/>
                  </a:ext>
                </a:extLst>
              </a:tr>
              <a:tr h="370840">
                <a:tc>
                  <a:txBody>
                    <a:bodyPr/>
                    <a:lstStyle/>
                    <a:p>
                      <a:r>
                        <a:rPr lang="en-US" dirty="0"/>
                        <a:t>Inventory</a:t>
                      </a:r>
                    </a:p>
                  </a:txBody>
                  <a:tcPr/>
                </a:tc>
                <a:tc>
                  <a:txBody>
                    <a:bodyPr/>
                    <a:lstStyle/>
                    <a:p>
                      <a:endParaRPr lang="en-US" dirty="0"/>
                    </a:p>
                  </a:txBody>
                  <a:tcPr>
                    <a:solidFill>
                      <a:schemeClr val="bg1">
                        <a:lumMod val="65000"/>
                      </a:schemeClr>
                    </a:solidFill>
                  </a:tcPr>
                </a:tc>
                <a:tc>
                  <a:txBody>
                    <a:bodyPr/>
                    <a:lstStyle/>
                    <a:p>
                      <a:r>
                        <a:rPr lang="en-US" dirty="0"/>
                        <a:t>Senior Term Loan</a:t>
                      </a:r>
                    </a:p>
                  </a:txBody>
                  <a:tcPr/>
                </a:tc>
                <a:extLst>
                  <a:ext uri="{0D108BD9-81ED-4DB2-BD59-A6C34878D82A}">
                    <a16:rowId xmlns:a16="http://schemas.microsoft.com/office/drawing/2014/main" val="292835760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PP&amp;E</a:t>
                      </a:r>
                    </a:p>
                  </a:txBody>
                  <a:tcPr/>
                </a:tc>
                <a:tc>
                  <a:txBody>
                    <a:bodyPr/>
                    <a:lstStyle/>
                    <a:p>
                      <a:endParaRPr lang="en-US" dirty="0"/>
                    </a:p>
                  </a:txBody>
                  <a:tcPr>
                    <a:solidFill>
                      <a:schemeClr val="bg1">
                        <a:lumMod val="65000"/>
                      </a:schemeClr>
                    </a:solidFill>
                  </a:tcPr>
                </a:tc>
                <a:tc>
                  <a:txBody>
                    <a:bodyPr/>
                    <a:lstStyle/>
                    <a:p>
                      <a:r>
                        <a:rPr lang="en-US" dirty="0"/>
                        <a:t>Unitranche Debt</a:t>
                      </a:r>
                    </a:p>
                  </a:txBody>
                  <a:tcPr>
                    <a:noFill/>
                  </a:tcPr>
                </a:tc>
                <a:extLst>
                  <a:ext uri="{0D108BD9-81ED-4DB2-BD59-A6C34878D82A}">
                    <a16:rowId xmlns:a16="http://schemas.microsoft.com/office/drawing/2014/main" val="1780997164"/>
                  </a:ext>
                </a:extLst>
              </a:tr>
              <a:tr h="370840">
                <a:tc>
                  <a:txBody>
                    <a:bodyPr/>
                    <a:lstStyle/>
                    <a:p>
                      <a:r>
                        <a:rPr lang="en-US" dirty="0"/>
                        <a:t>Intangible Assets</a:t>
                      </a:r>
                    </a:p>
                  </a:txBody>
                  <a:tcPr/>
                </a:tc>
                <a:tc>
                  <a:txBody>
                    <a:bodyPr/>
                    <a:lstStyle/>
                    <a:p>
                      <a:endParaRPr lang="en-US" dirty="0"/>
                    </a:p>
                  </a:txBody>
                  <a:tcPr>
                    <a:solidFill>
                      <a:schemeClr val="bg1">
                        <a:lumMod val="6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Subordinated Debt*</a:t>
                      </a:r>
                    </a:p>
                  </a:txBody>
                  <a:tcPr>
                    <a:solidFill>
                      <a:srgbClr val="00B0F0"/>
                    </a:solidFill>
                  </a:tcPr>
                </a:tc>
                <a:extLst>
                  <a:ext uri="{0D108BD9-81ED-4DB2-BD59-A6C34878D82A}">
                    <a16:rowId xmlns:a16="http://schemas.microsoft.com/office/drawing/2014/main" val="2739684125"/>
                  </a:ext>
                </a:extLst>
              </a:tr>
              <a:tr h="370840">
                <a:tc>
                  <a:txBody>
                    <a:bodyPr/>
                    <a:lstStyle/>
                    <a:p>
                      <a:r>
                        <a:rPr lang="en-US" dirty="0"/>
                        <a:t>Other Assets</a:t>
                      </a:r>
                    </a:p>
                  </a:txBody>
                  <a:tcPr/>
                </a:tc>
                <a:tc>
                  <a:txBody>
                    <a:bodyPr/>
                    <a:lstStyle/>
                    <a:p>
                      <a:endParaRPr lang="en-US" dirty="0"/>
                    </a:p>
                  </a:txBody>
                  <a:tcPr>
                    <a:solidFill>
                      <a:schemeClr val="bg1">
                        <a:lumMod val="6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rPr>
                        <a:t>Equity</a:t>
                      </a:r>
                    </a:p>
                  </a:txBody>
                  <a:tcPr>
                    <a:solidFill>
                      <a:srgbClr val="2E6AB1"/>
                    </a:solidFill>
                  </a:tcPr>
                </a:tc>
                <a:extLst>
                  <a:ext uri="{0D108BD9-81ED-4DB2-BD59-A6C34878D82A}">
                    <a16:rowId xmlns:a16="http://schemas.microsoft.com/office/drawing/2014/main" val="4186039010"/>
                  </a:ext>
                </a:extLst>
              </a:tr>
              <a:tr h="370840">
                <a:tc>
                  <a:txBody>
                    <a:bodyPr/>
                    <a:lstStyle/>
                    <a:p>
                      <a:endParaRPr lang="en-US" dirty="0"/>
                    </a:p>
                  </a:txBody>
                  <a:tcPr/>
                </a:tc>
                <a:tc>
                  <a:txBody>
                    <a:bodyPr/>
                    <a:lstStyle/>
                    <a:p>
                      <a:endParaRPr lang="en-US" dirty="0"/>
                    </a:p>
                  </a:txBody>
                  <a:tcPr>
                    <a:solidFill>
                      <a:schemeClr val="bg1">
                        <a:lumMod val="65000"/>
                      </a:schemeClr>
                    </a:solidFill>
                  </a:tcPr>
                </a:tc>
                <a:tc>
                  <a:txBody>
                    <a:bodyPr/>
                    <a:lstStyle/>
                    <a:p>
                      <a:r>
                        <a:rPr lang="en-US" dirty="0"/>
                        <a:t>Owners’ Equity</a:t>
                      </a:r>
                    </a:p>
                  </a:txBody>
                  <a:tcPr/>
                </a:tc>
                <a:extLst>
                  <a:ext uri="{0D108BD9-81ED-4DB2-BD59-A6C34878D82A}">
                    <a16:rowId xmlns:a16="http://schemas.microsoft.com/office/drawing/2014/main" val="317088904"/>
                  </a:ext>
                </a:extLst>
              </a:tr>
              <a:tr h="370840">
                <a:tc>
                  <a:txBody>
                    <a:bodyPr/>
                    <a:lstStyle/>
                    <a:p>
                      <a:endParaRPr lang="en-US" dirty="0"/>
                    </a:p>
                  </a:txBody>
                  <a:tcPr/>
                </a:tc>
                <a:tc>
                  <a:txBody>
                    <a:bodyPr/>
                    <a:lstStyle/>
                    <a:p>
                      <a:endParaRPr lang="en-US" dirty="0"/>
                    </a:p>
                  </a:txBody>
                  <a:tcPr>
                    <a:solidFill>
                      <a:schemeClr val="bg1">
                        <a:lumMod val="65000"/>
                      </a:schemeClr>
                    </a:solidFill>
                  </a:tcPr>
                </a:tc>
                <a:tc>
                  <a:txBody>
                    <a:bodyPr/>
                    <a:lstStyle/>
                    <a:p>
                      <a:r>
                        <a:rPr lang="en-US" dirty="0"/>
                        <a:t>Preferred Stock</a:t>
                      </a:r>
                    </a:p>
                  </a:txBody>
                  <a:tcPr>
                    <a:solidFill>
                      <a:srgbClr val="00B0F0"/>
                    </a:solidFill>
                  </a:tcPr>
                </a:tc>
                <a:extLst>
                  <a:ext uri="{0D108BD9-81ED-4DB2-BD59-A6C34878D82A}">
                    <a16:rowId xmlns:a16="http://schemas.microsoft.com/office/drawing/2014/main" val="3368554736"/>
                  </a:ext>
                </a:extLst>
              </a:tr>
              <a:tr h="370840">
                <a:tc>
                  <a:txBody>
                    <a:bodyPr/>
                    <a:lstStyle/>
                    <a:p>
                      <a:endParaRPr lang="en-US" dirty="0"/>
                    </a:p>
                  </a:txBody>
                  <a:tcPr/>
                </a:tc>
                <a:tc>
                  <a:txBody>
                    <a:bodyPr/>
                    <a:lstStyle/>
                    <a:p>
                      <a:endParaRPr lang="en-US" dirty="0"/>
                    </a:p>
                  </a:txBody>
                  <a:tcPr>
                    <a:solidFill>
                      <a:schemeClr val="bg1">
                        <a:lumMod val="65000"/>
                      </a:schemeClr>
                    </a:solidFill>
                  </a:tcPr>
                </a:tc>
                <a:tc>
                  <a:txBody>
                    <a:bodyPr/>
                    <a:lstStyle/>
                    <a:p>
                      <a:r>
                        <a:rPr lang="en-US" dirty="0"/>
                        <a:t>Common Stock</a:t>
                      </a:r>
                    </a:p>
                  </a:txBody>
                  <a:tcPr>
                    <a:solidFill>
                      <a:srgbClr val="00B0F0"/>
                    </a:solidFill>
                  </a:tcPr>
                </a:tc>
                <a:extLst>
                  <a:ext uri="{0D108BD9-81ED-4DB2-BD59-A6C34878D82A}">
                    <a16:rowId xmlns:a16="http://schemas.microsoft.com/office/drawing/2014/main" val="1008998826"/>
                  </a:ext>
                </a:extLst>
              </a:tr>
            </a:tbl>
          </a:graphicData>
        </a:graphic>
      </p:graphicFrame>
      <p:sp>
        <p:nvSpPr>
          <p:cNvPr id="4" name="Slide Number Placeholder 3">
            <a:extLst>
              <a:ext uri="{FF2B5EF4-FFF2-40B4-BE49-F238E27FC236}">
                <a16:creationId xmlns:a16="http://schemas.microsoft.com/office/drawing/2014/main" id="{CF581D6C-B5BD-4B23-88C2-3A8D0110BCFC}"/>
              </a:ext>
            </a:extLst>
          </p:cNvPr>
          <p:cNvSpPr>
            <a:spLocks noGrp="1"/>
          </p:cNvSpPr>
          <p:nvPr>
            <p:ph type="sldNum" sz="quarter" idx="12"/>
          </p:nvPr>
        </p:nvSpPr>
        <p:spPr/>
        <p:txBody>
          <a:bodyPr/>
          <a:lstStyle/>
          <a:p>
            <a:fld id="{9A24B03B-A3B0-42C9-8ADA-D92F7BCF5872}" type="slidenum">
              <a:rPr lang="en-US" smtClean="0"/>
              <a:t>8</a:t>
            </a:fld>
            <a:endParaRPr lang="en-US" dirty="0"/>
          </a:p>
        </p:txBody>
      </p:sp>
      <p:sp>
        <p:nvSpPr>
          <p:cNvPr id="7" name="TextBox 6">
            <a:extLst>
              <a:ext uri="{FF2B5EF4-FFF2-40B4-BE49-F238E27FC236}">
                <a16:creationId xmlns:a16="http://schemas.microsoft.com/office/drawing/2014/main" id="{8D18158E-3FB7-4635-B3E4-A5A59B632FFC}"/>
              </a:ext>
            </a:extLst>
          </p:cNvPr>
          <p:cNvSpPr txBox="1"/>
          <p:nvPr/>
        </p:nvSpPr>
        <p:spPr>
          <a:xfrm>
            <a:off x="3504510" y="6356350"/>
            <a:ext cx="2347566" cy="276999"/>
          </a:xfrm>
          <a:prstGeom prst="rect">
            <a:avLst/>
          </a:prstGeom>
          <a:solidFill>
            <a:srgbClr val="00B0F0"/>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*Key: Where Seacoast Participates</a:t>
            </a:r>
          </a:p>
        </p:txBody>
      </p:sp>
      <p:cxnSp>
        <p:nvCxnSpPr>
          <p:cNvPr id="9" name="Straight Arrow Connector 8">
            <a:extLst>
              <a:ext uri="{FF2B5EF4-FFF2-40B4-BE49-F238E27FC236}">
                <a16:creationId xmlns:a16="http://schemas.microsoft.com/office/drawing/2014/main" id="{5E32E98F-CCA9-4592-A1A3-4B3C064E5514}"/>
              </a:ext>
            </a:extLst>
          </p:cNvPr>
          <p:cNvCxnSpPr/>
          <p:nvPr/>
        </p:nvCxnSpPr>
        <p:spPr>
          <a:xfrm flipV="1">
            <a:off x="4389948" y="4298921"/>
            <a:ext cx="2060503" cy="20574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5C10ABB-EDF2-42C0-97A5-CFCEE720DEF0}"/>
              </a:ext>
            </a:extLst>
          </p:cNvPr>
          <p:cNvCxnSpPr/>
          <p:nvPr/>
        </p:nvCxnSpPr>
        <p:spPr>
          <a:xfrm flipV="1">
            <a:off x="4389948" y="5362273"/>
            <a:ext cx="2060503" cy="9940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E2866D1-F042-4F54-B9D4-6646B10F2487}"/>
              </a:ext>
            </a:extLst>
          </p:cNvPr>
          <p:cNvCxnSpPr/>
          <p:nvPr/>
        </p:nvCxnSpPr>
        <p:spPr>
          <a:xfrm flipV="1">
            <a:off x="4389948" y="5705690"/>
            <a:ext cx="2060503" cy="650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EDFED535-4224-4982-A3D7-9DD698B001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45" y="6096816"/>
            <a:ext cx="2124460" cy="694945"/>
          </a:xfrm>
          <a:prstGeom prst="rect">
            <a:avLst/>
          </a:prstGeom>
        </p:spPr>
      </p:pic>
    </p:spTree>
    <p:extLst>
      <p:ext uri="{BB962C8B-B14F-4D97-AF65-F5344CB8AC3E}">
        <p14:creationId xmlns:p14="http://schemas.microsoft.com/office/powerpoint/2010/main" val="531503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eacoast-Icon2.png">
            <a:extLst>
              <a:ext uri="{FF2B5EF4-FFF2-40B4-BE49-F238E27FC236}">
                <a16:creationId xmlns:a16="http://schemas.microsoft.com/office/drawing/2014/main" id="{8B29CCE1-5BD2-43D7-97B5-A9321D4F1C28}"/>
              </a:ext>
            </a:extLst>
          </p:cNvPr>
          <p:cNvPicPr>
            <a:picLocks noChangeAspect="1"/>
          </p:cNvPicPr>
          <p:nvPr/>
        </p:nvPicPr>
        <p:blipFill rotWithShape="1">
          <a:blip r:embed="rId2">
            <a:extLst>
              <a:ext uri="{28A0092B-C50C-407E-A947-70E740481C1C}">
                <a14:useLocalDpi xmlns:a14="http://schemas.microsoft.com/office/drawing/2010/main" val="0"/>
              </a:ext>
            </a:extLst>
          </a:blip>
          <a:srcRect l="31385" t="24275"/>
          <a:stretch/>
        </p:blipFill>
        <p:spPr>
          <a:xfrm>
            <a:off x="-5538" y="-4"/>
            <a:ext cx="3632947" cy="5524501"/>
          </a:xfrm>
          <a:prstGeom prst="rect">
            <a:avLst/>
          </a:prstGeom>
        </p:spPr>
      </p:pic>
      <p:sp>
        <p:nvSpPr>
          <p:cNvPr id="2" name="TextBox 1">
            <a:extLst>
              <a:ext uri="{FF2B5EF4-FFF2-40B4-BE49-F238E27FC236}">
                <a16:creationId xmlns:a16="http://schemas.microsoft.com/office/drawing/2014/main" id="{715D3064-901E-403B-8743-DCE7ADEEE1D8}"/>
              </a:ext>
            </a:extLst>
          </p:cNvPr>
          <p:cNvSpPr txBox="1"/>
          <p:nvPr/>
        </p:nvSpPr>
        <p:spPr>
          <a:xfrm>
            <a:off x="5842126" y="4453498"/>
            <a:ext cx="2004075" cy="461665"/>
          </a:xfrm>
          <a:prstGeom prst="rect">
            <a:avLst/>
          </a:prstGeom>
          <a:noFill/>
        </p:spPr>
        <p:txBody>
          <a:bodyPr wrap="none" rtlCol="0">
            <a:spAutoFit/>
          </a:bodyPr>
          <a:lstStyle/>
          <a:p>
            <a:r>
              <a:rPr lang="en-US" sz="2400" dirty="0"/>
              <a:t>Firm Overview</a:t>
            </a:r>
          </a:p>
        </p:txBody>
      </p:sp>
      <p:sp>
        <p:nvSpPr>
          <p:cNvPr id="4" name="Slide Number Placeholder 3">
            <a:extLst>
              <a:ext uri="{FF2B5EF4-FFF2-40B4-BE49-F238E27FC236}">
                <a16:creationId xmlns:a16="http://schemas.microsoft.com/office/drawing/2014/main" id="{852481CA-0049-4635-B2F6-5BC3F76710F5}"/>
              </a:ext>
            </a:extLst>
          </p:cNvPr>
          <p:cNvSpPr>
            <a:spLocks noGrp="1"/>
          </p:cNvSpPr>
          <p:nvPr>
            <p:ph type="sldNum" sz="quarter" idx="12"/>
          </p:nvPr>
        </p:nvSpPr>
        <p:spPr/>
        <p:txBody>
          <a:bodyPr/>
          <a:lstStyle/>
          <a:p>
            <a:fld id="{9A24B03B-A3B0-42C9-8ADA-D92F7BCF5872}" type="slidenum">
              <a:rPr lang="en-US" smtClean="0"/>
              <a:t>9</a:t>
            </a:fld>
            <a:endParaRPr lang="en-US" dirty="0"/>
          </a:p>
        </p:txBody>
      </p:sp>
      <p:pic>
        <p:nvPicPr>
          <p:cNvPr id="7" name="Picture 6">
            <a:extLst>
              <a:ext uri="{FF2B5EF4-FFF2-40B4-BE49-F238E27FC236}">
                <a16:creationId xmlns:a16="http://schemas.microsoft.com/office/drawing/2014/main" id="{8406584D-2BCB-440E-9D63-39538029AA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8459" y="2319753"/>
            <a:ext cx="4321633" cy="1413676"/>
          </a:xfrm>
          <a:prstGeom prst="rect">
            <a:avLst/>
          </a:prstGeom>
        </p:spPr>
      </p:pic>
    </p:spTree>
    <p:extLst>
      <p:ext uri="{BB962C8B-B14F-4D97-AF65-F5344CB8AC3E}">
        <p14:creationId xmlns:p14="http://schemas.microsoft.com/office/powerpoint/2010/main" val="121998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70009</TotalTime>
  <Words>2336</Words>
  <Application>Microsoft Office PowerPoint</Application>
  <PresentationFormat>Widescreen</PresentationFormat>
  <Paragraphs>259</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ＭＳ Ｐゴシック</vt:lpstr>
      <vt:lpstr>Arial</vt:lpstr>
      <vt:lpstr>Calibri</vt:lpstr>
      <vt:lpstr>Calibri Light</vt:lpstr>
      <vt:lpstr>Times</vt:lpstr>
      <vt:lpstr>Times New Roman</vt:lpstr>
      <vt:lpstr>Office Theme</vt:lpstr>
      <vt:lpstr>PowerPoint Presentation</vt:lpstr>
      <vt:lpstr>Introduction</vt:lpstr>
      <vt:lpstr>What is Non-Control Capital?</vt:lpstr>
      <vt:lpstr>When is a Non-Control Transaction Appropriate?</vt:lpstr>
      <vt:lpstr>PowerPoint Presentation</vt:lpstr>
      <vt:lpstr>The 12 Primary Uses of Non-Control Capital</vt:lpstr>
      <vt:lpstr>Seacoast Provides Junior Capital</vt:lpstr>
      <vt:lpstr>A Balance Sheet: Seacoast’s Position in the Capital Stack</vt:lpstr>
      <vt:lpstr>PowerPoint Presentation</vt:lpstr>
      <vt:lpstr>Seacoast Capital Introduction</vt:lpstr>
      <vt:lpstr>PowerPoint Presentation</vt:lpstr>
      <vt:lpstr>PowerPoint Presentation</vt:lpstr>
      <vt:lpstr>Seacoast Representative Non-Control Capital Investments</vt:lpstr>
      <vt:lpstr>PowerPoint Presentation</vt:lpstr>
      <vt:lpstr>PowerPoint Presentation</vt:lpstr>
      <vt:lpstr>PowerPoint Presentation</vt:lpstr>
      <vt:lpstr>In Summary</vt:lpstr>
      <vt:lpstr>PowerPoint Presentation</vt:lpstr>
      <vt:lpstr>The Critical Questions to Ask of Any Prospective Non-Control Investor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Seacoast Capital</dc:title>
  <dc:creator>Phil Curatilo</dc:creator>
  <cp:lastModifiedBy>Phil Curatilo</cp:lastModifiedBy>
  <cp:revision>219</cp:revision>
  <cp:lastPrinted>2018-10-19T12:13:30Z</cp:lastPrinted>
  <dcterms:created xsi:type="dcterms:W3CDTF">2017-06-03T16:41:24Z</dcterms:created>
  <dcterms:modified xsi:type="dcterms:W3CDTF">2018-11-12T18:53:52Z</dcterms:modified>
</cp:coreProperties>
</file>